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tags/tag48.xml" ContentType="application/vnd.openxmlformats-officedocument.presentationml.tags+xml"/>
  <Override PartName="/ppt/notesSlides/notesSlide48.xml" ContentType="application/vnd.openxmlformats-officedocument.presentationml.notesSlide+xml"/>
  <Override PartName="/ppt/tags/tag49.xml" ContentType="application/vnd.openxmlformats-officedocument.presentationml.tags+xml"/>
  <Override PartName="/ppt/notesSlides/notesSlide49.xml" ContentType="application/vnd.openxmlformats-officedocument.presentationml.notesSlide+xml"/>
  <Override PartName="/ppt/tags/tag50.xml" ContentType="application/vnd.openxmlformats-officedocument.presentationml.tags+xml"/>
  <Override PartName="/ppt/notesSlides/notesSlide50.xml" ContentType="application/vnd.openxmlformats-officedocument.presentationml.notesSlide+xml"/>
  <Override PartName="/ppt/tags/tag51.xml" ContentType="application/vnd.openxmlformats-officedocument.presentationml.tags+xml"/>
  <Override PartName="/ppt/notesSlides/notesSlide51.xml" ContentType="application/vnd.openxmlformats-officedocument.presentationml.notesSlide+xml"/>
  <Override PartName="/ppt/tags/tag52.xml" ContentType="application/vnd.openxmlformats-officedocument.presentationml.tags+xml"/>
  <Override PartName="/ppt/notesSlides/notesSlide52.xml" ContentType="application/vnd.openxmlformats-officedocument.presentationml.notesSlide+xml"/>
  <Override PartName="/ppt/tags/tag53.xml" ContentType="application/vnd.openxmlformats-officedocument.presentationml.tags+xml"/>
  <Override PartName="/ppt/notesSlides/notesSlide53.xml" ContentType="application/vnd.openxmlformats-officedocument.presentationml.notesSlide+xml"/>
  <Override PartName="/ppt/tags/tag54.xml" ContentType="application/vnd.openxmlformats-officedocument.presentationml.tags+xml"/>
  <Override PartName="/ppt/notesSlides/notesSlide54.xml" ContentType="application/vnd.openxmlformats-officedocument.presentationml.notesSlide+xml"/>
  <Override PartName="/ppt/tags/tag55.xml" ContentType="application/vnd.openxmlformats-officedocument.presentationml.tags+xml"/>
  <Override PartName="/ppt/notesSlides/notesSlide55.xml" ContentType="application/vnd.openxmlformats-officedocument.presentationml.notesSlide+xml"/>
  <Override PartName="/ppt/tags/tag56.xml" ContentType="application/vnd.openxmlformats-officedocument.presentationml.tags+xml"/>
  <Override PartName="/ppt/notesSlides/notesSlide56.xml" ContentType="application/vnd.openxmlformats-officedocument.presentationml.notesSlide+xml"/>
  <Override PartName="/ppt/tags/tag57.xml" ContentType="application/vnd.openxmlformats-officedocument.presentationml.tags+xml"/>
  <Override PartName="/ppt/notesSlides/notesSlide57.xml" ContentType="application/vnd.openxmlformats-officedocument.presentationml.notesSlide+xml"/>
  <Override PartName="/ppt/tags/tag58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3"/>
  </p:notesMasterIdLst>
  <p:sldIdLst>
    <p:sldId id="401" r:id="rId5"/>
    <p:sldId id="428" r:id="rId6"/>
    <p:sldId id="848" r:id="rId7"/>
    <p:sldId id="858" r:id="rId8"/>
    <p:sldId id="887" r:id="rId9"/>
    <p:sldId id="886" r:id="rId10"/>
    <p:sldId id="888" r:id="rId11"/>
    <p:sldId id="889" r:id="rId12"/>
    <p:sldId id="890" r:id="rId13"/>
    <p:sldId id="891" r:id="rId14"/>
    <p:sldId id="892" r:id="rId15"/>
    <p:sldId id="893" r:id="rId16"/>
    <p:sldId id="894" r:id="rId17"/>
    <p:sldId id="903" r:id="rId18"/>
    <p:sldId id="895" r:id="rId19"/>
    <p:sldId id="896" r:id="rId20"/>
    <p:sldId id="897" r:id="rId21"/>
    <p:sldId id="898" r:id="rId22"/>
    <p:sldId id="899" r:id="rId23"/>
    <p:sldId id="901" r:id="rId24"/>
    <p:sldId id="900" r:id="rId25"/>
    <p:sldId id="902" r:id="rId26"/>
    <p:sldId id="904" r:id="rId27"/>
    <p:sldId id="905" r:id="rId28"/>
    <p:sldId id="906" r:id="rId29"/>
    <p:sldId id="729" r:id="rId30"/>
    <p:sldId id="871" r:id="rId31"/>
    <p:sldId id="731" r:id="rId32"/>
    <p:sldId id="870" r:id="rId33"/>
    <p:sldId id="872" r:id="rId34"/>
    <p:sldId id="873" r:id="rId35"/>
    <p:sldId id="510" r:id="rId36"/>
    <p:sldId id="827" r:id="rId37"/>
    <p:sldId id="856" r:id="rId38"/>
    <p:sldId id="908" r:id="rId39"/>
    <p:sldId id="909" r:id="rId40"/>
    <p:sldId id="911" r:id="rId41"/>
    <p:sldId id="910" r:id="rId42"/>
    <p:sldId id="912" r:id="rId43"/>
    <p:sldId id="913" r:id="rId44"/>
    <p:sldId id="914" r:id="rId45"/>
    <p:sldId id="907" r:id="rId46"/>
    <p:sldId id="734" r:id="rId47"/>
    <p:sldId id="878" r:id="rId48"/>
    <p:sldId id="849" r:id="rId49"/>
    <p:sldId id="808" r:id="rId50"/>
    <p:sldId id="877" r:id="rId51"/>
    <p:sldId id="916" r:id="rId52"/>
    <p:sldId id="915" r:id="rId53"/>
    <p:sldId id="875" r:id="rId54"/>
    <p:sldId id="857" r:id="rId55"/>
    <p:sldId id="854" r:id="rId56"/>
    <p:sldId id="427" r:id="rId57"/>
    <p:sldId id="851" r:id="rId58"/>
    <p:sldId id="742" r:id="rId59"/>
    <p:sldId id="744" r:id="rId60"/>
    <p:sldId id="743" r:id="rId61"/>
    <p:sldId id="741" r:id="rId62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ráč Petr" initials="VP" lastIdx="1" clrIdx="0">
    <p:extLst>
      <p:ext uri="{19B8F6BF-5375-455C-9EA6-DF929625EA0E}">
        <p15:presenceInfo xmlns:p15="http://schemas.microsoft.com/office/powerpoint/2012/main" userId="S-1-5-21-87323111-233066089-4003992289-1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BFBF"/>
    <a:srgbClr val="FFFF00"/>
    <a:srgbClr val="60A500"/>
    <a:srgbClr val="868886"/>
    <a:srgbClr val="1E5E9B"/>
    <a:srgbClr val="A6A6A6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91160" autoAdjust="0"/>
  </p:normalViewPr>
  <p:slideViewPr>
    <p:cSldViewPr snapToGrid="0">
      <p:cViewPr varScale="1">
        <p:scale>
          <a:sx n="103" d="100"/>
          <a:sy n="103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C680-DB07-4251-BEFC-2BB5C95BA6AC}" type="datetimeFigureOut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C5A58-8EC2-4296-942E-803877AECDC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46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28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372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32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92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625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532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976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443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97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868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54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748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139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428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033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158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8ACE0-C6AD-0A6E-D25B-68594317E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4CDFCC-8344-028F-AB24-6EF6D8FDED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7085FE3-F446-A5D8-EC78-F530748E4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F05B61-37C4-2E34-DD1E-356534C38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813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331F8-E4CF-4E45-E373-8996F8705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CE953BA-6FF4-3657-CBF9-0CC55B7A2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A487974-8ED3-0DD8-6062-615996927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CFA57A-E1AA-8ABC-7550-CA95ABB0C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953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6A52D-E7A3-E842-2EFD-827A4941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BA8AD67-479C-5A6B-46D4-4A424C0AB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95DA0D-7116-D06A-B2B0-2B8981AA5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E909E1-BE32-3A8F-88CB-3538FC34F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794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AB068-EAA2-F98C-D2A4-C53B107F7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9C80224-2D6A-3E78-3378-F006784D0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143D58-2F90-B9F0-F30F-882C4516D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2F8866-5BF3-47EB-52E3-4F0AC8F0A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894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27859-B1A8-9AE3-BC70-E5F86BDA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6F6C88-0362-2AAF-625D-BA4B6FDCF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9458775-CF16-1043-8689-6AA3122D7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0F73D3-A03A-3E0C-C83D-9BF13F4CF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380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BF52-5255-1450-D823-9164C1384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3E4412E-5907-514A-7C24-872146D17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3553E45-4ADA-DCCC-3E2D-CF2BA3B1A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AC2BC-88D5-05E7-04E3-9588EEEA7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82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A1A6F-663B-68EF-492D-EC38D8C0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7E35CF-4132-B2DC-218B-E5BFC76AA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974DC97-783C-D3EE-D2AF-AF2F887ED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3B125-E3C1-6F6A-AE6C-ABC1FFBFB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97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68944-FF8A-0374-148E-C5B36F8A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4F3D355-4091-6BCF-0C32-A635A21BE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43079B9-0200-BE2D-BE54-522BEF57B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48BF02-5EC6-3BFB-304B-6F8E3EADA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156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60307-F85A-2781-B12C-6822D4DE5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2DA5DFC-5895-668E-2B24-5CE889473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F6A52E4-2DCA-0E8D-2233-0D2BD0B90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858B7E-80E9-BDDF-6234-BBCA4F1C47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811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206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A1A6F-663B-68EF-492D-EC38D8C0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97E35CF-4132-B2DC-218B-E5BFC76AA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974DC97-783C-D3EE-D2AF-AF2F887ED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3B125-E3C1-6F6A-AE6C-ABC1FFBFB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024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3F391-FC81-AB64-8AAE-C39E3D9B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9D3CC9-D50B-F203-875E-AE389582C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09CC66-82EC-6455-087F-C5F672348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61C888-64A4-7A3B-AA67-CA0E2ECB45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8808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FFBF0-9FF6-A47B-425F-686CBC43F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A41774-03E0-411F-6830-7E4643397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9B63775-1B52-0798-A351-730608922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DDF60D-C6B0-488A-2E05-741D4A5C9A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3069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26BE6-2A48-56E2-C235-F6E21F913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6E97E83-E9FF-DA78-F11C-4A6C57EF7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848A138-05B5-B9FD-56DF-9DEA422F0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7EDE73-4F8C-8792-CB02-2A9194D90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001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1481B-6670-719F-6A32-3EA81C424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6A42279-0ACD-5279-8293-1F2BE4BFA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A3B348-5C7B-C1C6-949C-9B6CDEC9C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7D3412-9174-3267-692C-0374F7D2B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115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0642D-7BA6-23D3-FEEB-210B728F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D6F56A-60E5-DA15-FE07-5E7C34A88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5B8217F-F773-AC40-76AA-798C35C03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000DF6-BC2D-5BD9-CFDD-2CA185ED5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026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87BE5-BAA6-A02A-0D05-7C5FA0EF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EDA4900-302F-063B-7AE0-964352706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34E1F9C-EE05-E13F-CA78-330DAA377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66F6C4-237E-FE32-2451-4A9A4FADF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77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085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0860A-3856-13B7-2BB7-85C4B9E65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F9752C1-A411-3DB6-F01E-F13FB798A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617A28-E8AF-E48E-1368-79E7E13D6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9DB0D5-5CBA-EFB4-5147-2AF09105E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4918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4C408-A2CE-F810-D249-3C2967CF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DC981ED-9C0D-C9A4-8613-E19CC2E6E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82ECAD-2FF7-8351-9586-B9BABBDB4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396DAD-1DD7-568B-1A90-93297D4D2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206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B90E-737D-439D-5586-A890644E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0DA43A-5F2A-581D-26DC-75FEA9A3B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5A22FA6-3C71-B644-1EF8-308F84F10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AA42E2-272C-95AB-5881-21CC9B1F8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193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E4B0A-E6F6-129E-DA23-634885E57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47B3432-DB83-1621-DDC6-6ECD166EBC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EADAB7-115E-476C-C30C-8C7C0E662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444222-ADFB-53CA-A9DB-1A8752956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545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8DB4-E31C-011F-E351-AAAE7598D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B308E66-C826-87D9-7587-AF935E37B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B5A10A1-2DFF-8C40-829A-B833317C9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911314-7686-50B0-3829-7B722F3A0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9034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55C15-B630-08F5-91DF-FEBC89F9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61443D-5965-E7B2-F01C-F4D7045FD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90FDCD0-2CD3-865E-9A1C-A378FA71F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2C03F3-C787-4FDB-3146-7DD38EA16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3030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1A671-25E2-8FDA-D965-433B660B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E8AEAE-2257-0198-6D47-1A648BD4A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CBAE0A-BAC8-CAE9-165C-51B7808F9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BEFAB8-B6B5-D11D-9543-8860B4F6C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693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F08EF-CFBB-185D-4B92-8C241F4E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4B3AFEF-F58A-E5B9-FC1B-7936974B5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E0022E2-2204-AAA4-669F-9DB372C76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A7F6AC-072F-4EC9-5E82-6D9DFBC1E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3116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1A671-25E2-8FDA-D965-433B660B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9E8AEAE-2257-0198-6D47-1A648BD4A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CBAE0A-BAC8-CAE9-165C-51B7808F92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BEFAB8-B6B5-D11D-9543-8860B4F6C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6936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5C9DE-767A-C16C-17D4-A8C7E29A9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DE68E2E-0194-1952-8690-049EDA065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E120795-E323-4260-D5B3-F1ED1C884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316564-8BC6-C6B2-BF55-5C674CA6D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79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71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9B1E4-8241-EFC8-DA2C-BDBEE18A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68E778-A987-A01C-0459-C271ED320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E51A3D-8481-EDEB-2EB1-BFB21413A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C5C0D7-5D69-BB6D-EECB-ADD86D324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6390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9B1E4-8241-EFC8-DA2C-BDBEE18AC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68E778-A987-A01C-0459-C271ED320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7E51A3D-8481-EDEB-2EB1-BFB21413A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C5C0D7-5D69-BB6D-EECB-ADD86D324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639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CB91A-6BA4-DFFB-7BB9-5EEC51754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8EBC6C-F2BF-BC13-ED7D-D48DB1ECD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2B2389-D701-9A11-4DF5-2DE8D2EE9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A8961F-A9F9-B164-F6C1-23ECB2A96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3992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9878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9791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B56D4-CEC2-1843-C5A1-703B601D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E1947A-F003-898D-C95D-43E918D28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E87F3D-5846-D5C0-3643-C08095487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32E358-0C69-1002-FC53-AC0302495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8344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8B3C5-696E-F3E5-A50A-3511344CE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F5215CB-4DB2-B1F9-0F03-DD3D8FD3E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05B85EB-9A96-AA5A-9F01-DE93FF957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2E0519-6869-403B-E410-3608E7EDFC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4818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3045F-3430-5545-4F21-EE13516A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B99E207-CC71-0674-4AFC-B1ACD5B47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39B2E2-9767-E1BE-BB8B-14339900E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459331-E981-48A2-23E4-AAC21BD2F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9916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98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45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384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44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1C682-C874-FAA1-C31D-5AB989B3E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E744268-09FF-E2A0-DEDE-855D05627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F8F59D-AEAE-882D-F2B4-1E95E6D7E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9E2D7-B598-56BF-4D31-5D6CF7271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9DF3A1-81A7-47DE-88A5-0635CE12DCA7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56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AE295-8DF6-41D2-8ACF-F51FB38BE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CEB262-4757-491B-87DD-3710CA46A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04C002-A3DC-4559-91AA-B6EFB625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7E4B-68F7-4AAB-9495-1EA670F0E4B8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E0B87-D454-496C-A594-6BC13117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2D953B-D184-4147-84D2-58D9D70E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19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D2772-C437-4293-8949-2598AB97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06C5C2-4FF8-41FF-84B9-C4F58FDB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39D1D3-3D7C-4727-B0B9-EF14621E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F26-CD29-4620-A526-D68B94B2F350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5A7976-26EF-467A-80B6-CF1FF04B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6566-9152-41F1-8AB7-4F9CAFC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EAA1F29-3091-4309-B02C-989628A09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320971-0649-4036-81B3-981C88DF7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561840-53B5-4648-B167-911318CD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42CA-16A0-4AA5-B03D-957873BA1D2D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9159D7-1C5A-487E-A399-68570A13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31A0F8-6CC0-41BC-B4E1-F592C31B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5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45F75-37FB-40F7-B0BD-6B3F317F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A18A0-DFF0-4102-9C85-B1EB320B0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B9F19A-1D97-4E30-AE7B-4FBC00C9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5FCC-D344-4EED-BE02-642F8D2C174A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82282-D8F2-45D5-A0C7-D187BA98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5525CF-CE1E-4484-B5D4-05492158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8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B7047-362E-428A-957A-DC86CC4A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807FB7-86ED-4149-8722-7767519EE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EDB1F6-27A4-4AE6-996B-1B4B66F0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2EF8-42A6-4DCA-BCE8-EB37F28A1442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0E603B-4E1B-4390-A804-DA20AFBC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3DB7C1-304F-4DE5-B17A-21B248B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84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20070-EC82-4053-A574-AA2D458D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E2A35-E6A0-4E53-BB79-002C6308F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BEEAB9-28D3-4A55-8128-E8B3CF01E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99C17E-5A23-434A-86B4-E8FAA4A2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9A40-EF04-4567-8E4F-230F496FF789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66DC22-0F3E-4F47-A10F-B6A5FFD2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348686-668C-4822-9BD1-50F9836B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03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0F35B-7100-4E44-AF52-823C98ED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FD9018-C753-4E88-BB5F-0B173F57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BA2B36-3C16-4621-A4FC-C37317589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EB603A-FD71-4186-B8C6-35EE504D7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051BCE-8580-491E-BD2A-B69870B3D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9A85BD5-26F7-47AB-B248-0154F8DC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5F4-EAE2-4CCE-8449-FFC0A1CD1EE0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967EA7-03EC-4A85-8513-902D68A3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5B3FF36-6479-44D1-86DC-91FD42B2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7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BE6C8-E759-4B6C-9A8A-439DDD94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6DBEEB-D57B-4462-9942-0E10D122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80DE-841C-45E8-B343-5E06C6822AFC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410182-AD9E-4B5A-B6B7-884EA14B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605AE6-4175-47EE-AE28-24E4E94A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49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D32643-7AB5-4499-8D3C-8F51083B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B0B5-DCB0-4F72-A6B2-D48AED7686AB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4E28B7-E780-4E94-8BCB-8EE61438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AAF47B-212F-489D-9F78-9B61717F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11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360C8-91B7-4D53-AD14-C254438C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4B5B9-DDAC-4D46-9100-833C42F42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70668A-D6B1-437D-B6B7-FAC45C2B0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331F72-AA8F-41EA-861C-F4EF6870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B5DD-1F79-472E-9B14-3BE839B8F2E2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CC3EAA-1F7B-414D-85DA-87DC2E94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900D9E-E011-4FC7-AC5C-715C352B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27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16363-A459-44AB-92D7-0E48DDFA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A1C04F-B191-4007-8E3A-0A40F1A2C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3FCC4F-0B63-4A31-BF08-D441B0B3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756AD5-5DF3-40A8-AEF2-061108A9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1F9C-2CC3-4594-AC03-37E493286541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AC0741-48C6-4E16-9B23-39C0EEF6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EC6B28-81AB-487F-A261-4AC58511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4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C1B6042-03E0-4F4F-9252-E394AA48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91E4B4-E215-4A48-AF69-2E7E5117E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47C0C2-28C1-4DF9-AB73-8FDAC0A50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D3E1-CE04-44FA-AAB3-E2A45D2CFCC8}" type="datetime1">
              <a:rPr lang="cs-CZ" smtClean="0"/>
              <a:pPr/>
              <a:t>02.06.2026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F2009A-9E00-4F5E-A3C5-BD2EDD70C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2F9B79-7D06-4301-804D-208F68B0A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41DC-EC49-4302-9BDE-C02D94C7654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37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hyperlink" Target="mailto:bd@airport-ostrava.cz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hyperlink" Target="http://projekty.airport-ostrava.cz/UserFiles/File/safety/externi-subjekty/2026_02_03%20Kontakty_ext_subjekty.xlsx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30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31.png"/><Relationship Id="rId5" Type="http://schemas.openxmlformats.org/officeDocument/2006/relationships/hyperlink" Target="Video%20Birdstrike.mp4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5" Type="http://schemas.openxmlformats.org/officeDocument/2006/relationships/image" Target="../media/image39.jpeg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41.jpe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5" Type="http://schemas.openxmlformats.org/officeDocument/2006/relationships/image" Target="../media/image42.jpe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5" Type="http://schemas.openxmlformats.org/officeDocument/2006/relationships/image" Target="../media/image46.emf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5" Type="http://schemas.openxmlformats.org/officeDocument/2006/relationships/image" Target="../media/image50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2551112"/>
            <a:ext cx="12188278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LRST &amp; LAST, </a:t>
            </a:r>
            <a:b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LBV</a:t>
            </a:r>
            <a:br>
              <a:rPr lang="en-US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02. 06. 2026</a:t>
            </a:r>
          </a:p>
          <a:p>
            <a:pPr algn="ctr" defTabSz="0"/>
            <a:endParaRPr lang="cs-CZ" sz="54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/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poslední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zasedání LRST 03.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</a:t>
            </a:r>
            <a:r>
              <a:rPr lang="cs-CZ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sz="2800" b="1" dirty="0">
                <a:solidFill>
                  <a:srgbClr val="BFBFB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FFB932-1911-4E6B-A621-184DC29D4A59}"/>
              </a:ext>
            </a:extLst>
          </p:cNvPr>
          <p:cNvSpPr txBox="1"/>
          <p:nvPr/>
        </p:nvSpPr>
        <p:spPr>
          <a:xfrm>
            <a:off x="8386292" y="6432659"/>
            <a:ext cx="349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>
              <a:defRPr sz="1200">
                <a:solidFill>
                  <a:srgbClr val="BCBCBE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cs-CZ" dirty="0"/>
              <a:t>Smolon,  02. 06.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4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53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11. 04. 2026 Únik paliva při motorové zkoušce (04/2026)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1251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APN N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Během motorové zkoušky na letadle B737-700 </a:t>
            </a:r>
            <a:br>
              <a:rPr lang="cs-CZ" sz="2800" dirty="0"/>
            </a:br>
            <a:r>
              <a:rPr lang="cs-CZ" sz="2800" dirty="0"/>
              <a:t>na APN N1 došlo k úniku provozních kapalin</a:t>
            </a:r>
            <a:br>
              <a:rPr lang="cs-CZ" sz="2800" dirty="0"/>
            </a:br>
            <a:r>
              <a:rPr lang="cs-CZ" sz="2800" dirty="0"/>
              <a:t>(palivo + olej)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Pozemní personál zajistil za pomoci vlastních </a:t>
            </a:r>
            <a:br>
              <a:rPr lang="cs-CZ" sz="2800" dirty="0"/>
            </a:br>
            <a:r>
              <a:rPr lang="cs-CZ" sz="2800" dirty="0"/>
              <a:t>absorpčních prostředků uniklé provozní kapaliny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Na místo byla vyslaná jednotka HZS, která pod místa</a:t>
            </a:r>
            <a:br>
              <a:rPr lang="cs-CZ" sz="2800" dirty="0"/>
            </a:br>
            <a:r>
              <a:rPr lang="cs-CZ" sz="2800" dirty="0"/>
              <a:t>úniku umístila absorpční vany + zasyp sorbentem</a:t>
            </a:r>
            <a:endParaRPr lang="pl-PL" sz="2800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F55B9B5-DA96-4491-9EC2-3F919D4BD5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409" y="2305296"/>
            <a:ext cx="4037260" cy="224740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43CBB78-07A6-4A20-8807-CA37C8E39F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68" y="4623481"/>
            <a:ext cx="3723409" cy="2116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1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342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16. 04. 2026 Riziko střetu letadla s MMP</a:t>
            </a:r>
            <a:br>
              <a:rPr lang="cs-CZ" sz="2800" b="1" u="sng" dirty="0">
                <a:cs typeface="Tahoma" pitchFamily="34" charset="0"/>
              </a:rPr>
            </a:br>
            <a:r>
              <a:rPr lang="cs-CZ" sz="2800" b="1" u="sng" dirty="0">
                <a:cs typeface="Tahoma" pitchFamily="34" charset="0"/>
              </a:rPr>
              <a:t> Nezastavení před letadlem se spuštěnými motory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1253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Odbavovací plocha LET´S FLY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Při prvním samostatném letu nového žáka, nezastavilo modré vozidlo před nastartovaným letadlem na odbavovací ploše LET´S FLY</a:t>
            </a:r>
            <a:br>
              <a:rPr lang="cs-CZ" sz="2800" dirty="0"/>
            </a:br>
            <a:r>
              <a:rPr lang="cs-CZ" sz="2800" dirty="0"/>
              <a:t>a projelo dále přes TWY Lima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highlight>
                  <a:srgbClr val="FF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LKMT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84A32EF-B689-426D-9578-4B39756F03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05" y="4109405"/>
            <a:ext cx="7245914" cy="2671438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069B6A00-13D8-5A06-74FD-D97D81851623}"/>
              </a:ext>
            </a:extLst>
          </p:cNvPr>
          <p:cNvSpPr/>
          <p:nvPr/>
        </p:nvSpPr>
        <p:spPr>
          <a:xfrm>
            <a:off x="11367655" y="6057900"/>
            <a:ext cx="311727" cy="1350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8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372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23. 04. 2026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(02/2026) --- Nepotvrzený ---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1254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RWY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Ráno během kontroly VPL nalezen na RWY Kalous ušatý mezi TWY D a TWY E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Střet nikdo nehlásil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 noci probíhal na RWY výcvik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 05:00 hod. odlétal  </a:t>
            </a:r>
            <a:r>
              <a:rPr lang="cs-CZ" sz="2800" dirty="0" err="1"/>
              <a:t>Boing</a:t>
            </a:r>
            <a:r>
              <a:rPr lang="cs-CZ" sz="2800" dirty="0"/>
              <a:t> 767 (cargo)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10 min. před odletem byla provedena kontroly RWY pracovníkem </a:t>
            </a:r>
            <a:r>
              <a:rPr lang="cs-CZ" sz="2800" dirty="0" err="1"/>
              <a:t>BiOL</a:t>
            </a:r>
            <a:endParaRPr lang="pl-PL" sz="2800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BiOL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4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67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30. 04. 2026 Poškození letadla při odbavení (01/2026)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1255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APN S</a:t>
            </a: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Poškození pravé přední části trupu letadla v oblasti pod předními pravými nástupními dveřmi.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Při přistavování schodů k letadlu došlo ke kontaktu horní plošiny schodů s trupem letadla, což způsobilo „</a:t>
            </a:r>
            <a:r>
              <a:rPr lang="cs-CZ" sz="2800" dirty="0" err="1">
                <a:highlight>
                  <a:srgbClr val="FFFFFF"/>
                </a:highlight>
              </a:rPr>
              <a:t>dent</a:t>
            </a:r>
            <a:r>
              <a:rPr lang="cs-CZ" sz="2800" dirty="0">
                <a:highlight>
                  <a:srgbClr val="FFFFFF"/>
                </a:highlight>
              </a:rPr>
              <a:t>“ (mírnou promáčklinu)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Provedeno hlášení na ECCAIRS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ÚCL – žádost o doplnění informací k události </a:t>
            </a:r>
            <a:endParaRPr lang="cs-CZ" sz="2800" dirty="0">
              <a:highlight>
                <a:srgbClr val="FFFFFF"/>
              </a:highlight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Vyřešeo handling</a:t>
            </a:r>
          </a:p>
          <a:p>
            <a:endParaRPr lang="pl-PL" sz="2600" dirty="0">
              <a:solidFill>
                <a:srgbClr val="7030A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1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30. 04. 2026 Poškození letadla při odbavení (01/2026)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1255</a:t>
            </a:r>
          </a:p>
          <a:p>
            <a:pPr defTabSz="0">
              <a:spcAft>
                <a:spcPts val="1000"/>
              </a:spcAft>
            </a:pPr>
            <a:endParaRPr lang="cs-CZ" sz="2800" dirty="0">
              <a:highlight>
                <a:srgbClr val="FFFFFF"/>
              </a:highligh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5E3C2A-3823-45C2-B47E-58325D221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95" y="2152726"/>
            <a:ext cx="5855277" cy="43914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4E603DD-09FC-448A-9A3E-B9FF606418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728" y="2226761"/>
            <a:ext cx="5756565" cy="4317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2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381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02. 05. 2026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(03/2026) --- Nepotvrzený ---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RWY</a:t>
            </a: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Po vzletu posádka oznámila „</a:t>
            </a:r>
            <a:r>
              <a:rPr lang="cs-CZ" sz="2800" dirty="0" err="1">
                <a:highlight>
                  <a:srgbClr val="FFFFFF"/>
                </a:highlight>
              </a:rPr>
              <a:t>bird</a:t>
            </a:r>
            <a:r>
              <a:rPr lang="cs-CZ" sz="2800" dirty="0">
                <a:highlight>
                  <a:srgbClr val="FFFFFF"/>
                </a:highlight>
              </a:rPr>
              <a:t> strike“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Letadlo bylo schopno dalšího letu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Byla provedena kontrola RWY ptáčníkem a provozem letiště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Na dráze nebylo nic nalezeno</a:t>
            </a:r>
            <a:endParaRPr lang="pl-PL" sz="2800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BiOL, VPL</a:t>
            </a:r>
          </a:p>
          <a:p>
            <a:endParaRPr lang="pl-PL" sz="2600" dirty="0">
              <a:solidFill>
                <a:srgbClr val="7030A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6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05. 05. 2026 FOD - APN S3 (03/2026)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1257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800" dirty="0">
                <a:highlight>
                  <a:srgbClr val="FFFFFF"/>
                </a:highlight>
              </a:rPr>
              <a:t>locha APN S3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Při činnosti techniků u B737 na ploše APN S3 byly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ponechány bez dozoru za silného větru předměty,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které vítr rozfoukal po ploše APN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Zpráva zaslána na </a:t>
            </a:r>
            <a:r>
              <a:rPr lang="cs-CZ" sz="2800" dirty="0">
                <a:highlight>
                  <a:srgbClr val="FFFFFF"/>
                </a:highlight>
              </a:rPr>
              <a:t>společnost </a:t>
            </a:r>
            <a:endParaRPr lang="pl-PL" sz="2800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řešení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F3C526D-BEF0-4821-894C-FE55DD6A42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103" y="1956521"/>
            <a:ext cx="3926609" cy="294495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9E09CA0-F51D-4B06-A644-2F9B1AF259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98474" y="4384963"/>
            <a:ext cx="3255818" cy="2441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7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256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12. 05. 2026 Úraz Externista (03/2026)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1258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BGS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Poranění palce levé ruky při kontrole proti-explozních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pojistek za použití plošiny HZS LO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Ext. BOZP / HZS</a:t>
            </a:r>
            <a:endParaRPr lang="pl-PL" sz="2600" dirty="0">
              <a:solidFill>
                <a:srgbClr val="7030A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67B662-1A46-42AB-A1AE-731327B841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005" y="2168318"/>
            <a:ext cx="2964661" cy="46173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54BCE78-C021-4B57-AEEF-D9995D666A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342" y="4139581"/>
            <a:ext cx="6258790" cy="2190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97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13. 05. 2026 Poškození vrtule (</a:t>
            </a:r>
            <a:r>
              <a:rPr lang="cs-CZ" sz="2800" b="1" u="sng" dirty="0" err="1">
                <a:cs typeface="Tahoma" pitchFamily="34" charset="0"/>
              </a:rPr>
              <a:t>Elmontex</a:t>
            </a:r>
            <a:r>
              <a:rPr lang="cs-CZ" sz="2800" b="1" u="sng" dirty="0">
                <a:cs typeface="Tahoma" pitchFamily="34" charset="0"/>
              </a:rPr>
              <a:t>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1259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APN </a:t>
            </a:r>
            <a:r>
              <a:rPr lang="cs-CZ" sz="2800" dirty="0" err="1">
                <a:highlight>
                  <a:srgbClr val="FFFFFF"/>
                </a:highlight>
              </a:rPr>
              <a:t>Elmontex</a:t>
            </a: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Poškození vrtule letounu před hangárem na odbavovací ploše Elmontex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Došlo ke kontaktu vrtule s neodpojenou tažnou ojí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Neprovedena kontrola před letem</a:t>
            </a:r>
            <a:endParaRPr lang="pl-PL" sz="2800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720A779-B9BC-4F7D-B7EE-0F607237F9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035" y="4210577"/>
            <a:ext cx="4313294" cy="24690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1F5AC0-1099-A5B8-F65A-26E7C1629F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228" y="4255916"/>
            <a:ext cx="4311819" cy="2425398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BB7E11D5-7538-B90F-4E79-B58F7EA1D209}"/>
              </a:ext>
            </a:extLst>
          </p:cNvPr>
          <p:cNvSpPr/>
          <p:nvPr/>
        </p:nvSpPr>
        <p:spPr>
          <a:xfrm>
            <a:off x="9860973" y="5732461"/>
            <a:ext cx="272363" cy="9709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0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419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13. 05. 2026 Pohyb </a:t>
            </a:r>
            <a:r>
              <a:rPr lang="cs-CZ" sz="2800" b="1" u="sng" dirty="0" err="1">
                <a:cs typeface="Tahoma" pitchFamily="34" charset="0"/>
              </a:rPr>
              <a:t>dronu</a:t>
            </a:r>
            <a:r>
              <a:rPr lang="cs-CZ" sz="2800" b="1" u="sng" dirty="0">
                <a:cs typeface="Tahoma" pitchFamily="34" charset="0"/>
              </a:rPr>
              <a:t> v blízkosti letiště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1260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Během výcvikového ILS přiblížení na RWY 22 LKMT na 3,5 NM finále pilot oznámil pozorování </a:t>
            </a:r>
            <a:r>
              <a:rPr lang="cs-CZ" sz="2800" dirty="0" err="1">
                <a:highlight>
                  <a:srgbClr val="FFFFFF"/>
                </a:highlight>
              </a:rPr>
              <a:t>dronu</a:t>
            </a:r>
            <a:r>
              <a:rPr lang="cs-CZ" sz="2800" dirty="0">
                <a:highlight>
                  <a:srgbClr val="FFFFFF"/>
                </a:highlight>
              </a:rPr>
              <a:t> cca 300 m vlevo od letadla SP-MPA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Následující ARR (přílet) – OK-EUD25 – přesměrován na RWY 04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Informace předány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- PČR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- Area </a:t>
            </a:r>
            <a:r>
              <a:rPr lang="cs-CZ" sz="2800" dirty="0" err="1">
                <a:highlight>
                  <a:srgbClr val="FFFFFF"/>
                </a:highlight>
              </a:rPr>
              <a:t>Control</a:t>
            </a:r>
            <a:r>
              <a:rPr lang="cs-CZ" sz="2800" dirty="0">
                <a:highlight>
                  <a:srgbClr val="FFFFFF"/>
                </a:highlight>
              </a:rPr>
              <a:t> Centre (oblastní středisko řízení)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- VPL</a:t>
            </a:r>
            <a:endParaRPr lang="pl-PL" sz="2800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ŘLP s.p.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BF57E-C41F-4876-B795-903E269F7A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965" y="4173961"/>
            <a:ext cx="4501318" cy="237368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671CE4-A510-46FB-9A73-61C92D086E81}"/>
              </a:ext>
            </a:extLst>
          </p:cNvPr>
          <p:cNvSpPr txBox="1"/>
          <p:nvPr/>
        </p:nvSpPr>
        <p:spPr>
          <a:xfrm>
            <a:off x="7520965" y="6178315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Ilustrační foto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9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1412875"/>
            <a:ext cx="12188278" cy="5019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  <a:p>
            <a:pPr algn="ctr" defTabSz="0"/>
            <a:r>
              <a:rPr lang="pl-PL" sz="5400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09. 03. 2026 – 31. 05. 2026</a:t>
            </a:r>
          </a:p>
          <a:p>
            <a:pPr algn="ctr" defTabSz="0"/>
            <a:endParaRPr lang="pl-PL" sz="5400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0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20. 05. 2026 Zablokované brzdy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1261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TWY G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Na žádost z TWR vyjela jednotka HZS k 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technické pomoci odstranění provozu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neschopného letadla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 err="1">
                <a:highlight>
                  <a:srgbClr val="FFFFFF"/>
                </a:highlight>
              </a:rPr>
              <a:t>Ultralight</a:t>
            </a:r>
            <a:r>
              <a:rPr lang="cs-CZ" sz="2800" dirty="0">
                <a:highlight>
                  <a:srgbClr val="FFFFFF"/>
                </a:highlight>
              </a:rPr>
              <a:t> stál na vyčkávacím místě na TWY GOLF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Po dohodě s pilotem bylo letadlo odtlačeno do hangáru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C8577B-FB6F-41EA-8D8B-7C7D1893EF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680" y="1557339"/>
            <a:ext cx="4837754" cy="2382594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A9B439C5-F33A-BEEC-73E1-1EE19FFB8CE7}"/>
              </a:ext>
            </a:extLst>
          </p:cNvPr>
          <p:cNvSpPr/>
          <p:nvPr/>
        </p:nvSpPr>
        <p:spPr>
          <a:xfrm>
            <a:off x="10133336" y="2353105"/>
            <a:ext cx="392655" cy="145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7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355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22. 05. 2026 Pád zboží z cargo vozíku - Poškození zásilky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1263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APN S3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Při nakládce letadla ATR 72 došlo k poškození</a:t>
            </a:r>
            <a:br>
              <a:rPr lang="cs-CZ" sz="2800" dirty="0"/>
            </a:br>
            <a:r>
              <a:rPr lang="cs-CZ" sz="2800" dirty="0"/>
              <a:t>zásilky (notebook), která byla znehodnocena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Zásilka vypadla při převozu z cargo vozíku a </a:t>
            </a:r>
            <a:br>
              <a:rPr lang="cs-CZ" sz="2800" dirty="0"/>
            </a:br>
            <a:r>
              <a:rPr lang="cs-CZ" sz="2800" dirty="0"/>
              <a:t>byla přejeta dalším vozíkem</a:t>
            </a:r>
            <a:endParaRPr lang="cs-CZ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řešení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762D6FF-1F65-469A-9201-0D519074B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718" y="2591855"/>
            <a:ext cx="4505299" cy="3295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7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24. 05. 2026 Letecká nehoda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1262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RWY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Pilot letounu (ALTO 912 TG) prováděl přiblížení na dráhu 04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Během dosednutí při přistání, došlo k odskoku a rozkývání letadla a následnému vyjetí / vylétnutí z RWY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Letadlo skončilo mimo provozní plochu letiště, kde proběhl zásah HZS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Letiště uzavřeno od 20:31 do 23:40 hod.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Na palubě 2 osoby - bez zranění. Při nehodě pošlo k poškození plotu perimetru letiště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HZS/VPL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0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24. 05. 2026 Letecká nehoda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1262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HZS/VPL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080E3C-09B7-405C-80B8-3DCB74A7C4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1" y="2144972"/>
            <a:ext cx="5760720" cy="204851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864E81D-FE8E-4E6F-8095-466ABC338D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051" y="3715443"/>
            <a:ext cx="5760720" cy="29184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3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32B23-02CB-9498-51EA-DEB775DD7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89155B6-AA7F-FB1E-F13F-589A7C0E54E2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0604A1F-EF3B-D5DF-074B-C590B5DD29D9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F148FC4-1B5B-37FF-52DE-956A647762E3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D6EAC93-503E-2709-F1DD-D07827DCD0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44323A-330D-50D5-2A3A-20FD7A5D4BD1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24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27. 05. 2026 Opuštěné zavazadlo (02/2026)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1264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Příletová hala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16:48 hod. oznámení Policie ČR o vyklizení prostoru a zkoumání obsahu pyrotechnikem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Cestující a personál evakuováni do bezpečné vzdálenosti od odletové haly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Prověřeno – jednalo se o odpadky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17:15 hod.  zásah ukončen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CE2B4B7-19F9-DC7D-CD6E-BA6DF6E6D034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ÚBL, PČR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4139A-4C6E-CE85-D996-4D6F5DC53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90089B3-65B3-38D7-84CF-FF2B2DA4CD5A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4FE846E-E9DC-6639-B4F4-7F68065B8CDD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FA9F9EA-413F-8143-5A40-D6FC63B27174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5CA4BE-B2CA-AC90-2051-E2A167902B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45CD6A2-7750-1E31-DF2F-55003DF89F2E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80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31. 05. 2026 Technická závada letadla – porucha motoru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1265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RWY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 čase 03:10 UTC ACC telefonicky ohlásil, že letoun A320 </a:t>
            </a:r>
            <a:r>
              <a:rPr lang="cs-CZ" sz="2800" dirty="0" err="1"/>
              <a:t>divertuje</a:t>
            </a:r>
            <a:r>
              <a:rPr lang="cs-CZ" sz="2800" dirty="0"/>
              <a:t> zpět do LKMT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 03:19 ACC zavolal, že letoun pokračuje jen na jeden motor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Signál PAN </a:t>
            </a:r>
            <a:r>
              <a:rPr lang="cs-CZ" sz="2800" dirty="0" err="1"/>
              <a:t>PAN</a:t>
            </a: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POB 178 a 7100 kg paliva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Letoun bezpečně přistál na RWY 22 v 03:34 a </a:t>
            </a:r>
            <a:r>
              <a:rPr lang="cs-CZ" sz="2800" dirty="0" err="1"/>
              <a:t>odpojížděl</a:t>
            </a:r>
            <a:r>
              <a:rPr lang="cs-CZ" sz="2800" dirty="0"/>
              <a:t> na odbavovací</a:t>
            </a:r>
            <a:br>
              <a:rPr lang="cs-CZ" sz="2800" dirty="0"/>
            </a:br>
            <a:r>
              <a:rPr lang="cs-CZ" sz="2800" dirty="0"/>
              <a:t>plochu za doprovodu HZS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0CA7C1F-E3AC-31BE-40AB-DE6072BFCAA9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ŘLP, LO a.s.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95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EBD19-2F64-8551-C016-DBA4BEA0B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4D9EE98-4DAE-07F5-4F8E-C683F30AFFE1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7DCA877-5EDA-679C-0F5B-A10EDF15EF8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9463CE6-E8F6-C81D-2DA2-34481CC2F904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47CE2C-0202-C396-199B-6EB6B0567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123CBEB-7F21-61D8-44B9-D633770F5C07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Hlášení události – Safety Portal</a:t>
            </a:r>
          </a:p>
          <a:p>
            <a:pPr algn="ctr" defTabSz="900113">
              <a:spcAft>
                <a:spcPts val="500"/>
              </a:spcAft>
            </a:pPr>
            <a:endParaRPr lang="cs-CZ" sz="2800" b="1" u="sng" dirty="0">
              <a:cs typeface="Tahoma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D3F215-D54F-F474-C83C-7687B29550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52" y="1625398"/>
            <a:ext cx="5355022" cy="5036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3016772-6138-A442-6833-476CA6574F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777" y="1569001"/>
            <a:ext cx="6176820" cy="276801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05B8D70-6961-CE23-C51C-03638AE6BEED}"/>
              </a:ext>
            </a:extLst>
          </p:cNvPr>
          <p:cNvSpPr txBox="1"/>
          <p:nvPr/>
        </p:nvSpPr>
        <p:spPr>
          <a:xfrm>
            <a:off x="5621483" y="5119055"/>
            <a:ext cx="652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Bezpečnostní dispečink: </a:t>
            </a:r>
            <a:r>
              <a:rPr lang="cs-CZ" sz="2000" b="1" dirty="0"/>
              <a:t>tel: 597 471 150 (151)</a:t>
            </a:r>
            <a:br>
              <a:rPr lang="cs-CZ" sz="2000" b="1" dirty="0"/>
            </a:br>
            <a:r>
              <a:rPr lang="cs-CZ" sz="2000" dirty="0"/>
              <a:t>Bezpečnostní dispečink: </a:t>
            </a:r>
            <a:r>
              <a:rPr lang="cs-CZ" sz="2000" b="1" dirty="0"/>
              <a:t>mob: 602 382 151</a:t>
            </a:r>
          </a:p>
          <a:p>
            <a:r>
              <a:rPr lang="cs-CZ" sz="2000" dirty="0"/>
              <a:t>Bezpečnostní dispečink:</a:t>
            </a:r>
            <a:r>
              <a:rPr lang="cs-CZ" sz="2000" b="1" dirty="0"/>
              <a:t> e-mail: </a:t>
            </a:r>
            <a:r>
              <a:rPr lang="cs-CZ" sz="2000" b="1" dirty="0">
                <a:hlinkClick r:id="rId7"/>
              </a:rPr>
              <a:t>bd@airport-ostrava.cz</a:t>
            </a:r>
            <a:r>
              <a:rPr lang="cs-CZ" sz="20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8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E3CF5-3CCE-9000-0F08-0A1CA88CF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62BBE85-C4B1-7B13-39CD-052816882DBB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2479903-4952-9576-CFF0-6FF95A4683D3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61536A8-3F21-813D-A19E-28ED48D82195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D8B864-8E1C-6774-2A13-3E93BAB500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5C8DF06-26E9-CDBA-F92D-C8F8A0A4E416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Akt. DB Rizik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36A31B-7C8E-6549-58C4-CA58DBCB88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87" y="1995056"/>
            <a:ext cx="10846465" cy="2412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3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C6425-CF40-8290-4D5A-E5063678C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50C325E-96B8-54FC-56A4-83ABF48BF79B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D95E8-F564-FE6A-C72B-45E64DCB56D6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50E285-3C75-F42A-70C9-47232F731B0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DF6025-D924-9456-7771-58DF877747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A04669E-09FC-7E17-71AB-1079C2188A42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Program externích auditů na r. 2026</a:t>
            </a:r>
          </a:p>
        </p:txBody>
      </p: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ED485430-12A1-C0C4-AB7E-DE1363C1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6212"/>
              </p:ext>
            </p:extLst>
          </p:nvPr>
        </p:nvGraphicFramePr>
        <p:xfrm>
          <a:off x="1708391" y="1630809"/>
          <a:ext cx="7401791" cy="4948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833">
                  <a:extLst>
                    <a:ext uri="{9D8B030D-6E8A-4147-A177-3AD203B41FA5}">
                      <a16:colId xmlns:a16="http://schemas.microsoft.com/office/drawing/2014/main" val="190705256"/>
                    </a:ext>
                  </a:extLst>
                </a:gridCol>
                <a:gridCol w="787045">
                  <a:extLst>
                    <a:ext uri="{9D8B030D-6E8A-4147-A177-3AD203B41FA5}">
                      <a16:colId xmlns:a16="http://schemas.microsoft.com/office/drawing/2014/main" val="2933219475"/>
                    </a:ext>
                  </a:extLst>
                </a:gridCol>
                <a:gridCol w="4572008">
                  <a:extLst>
                    <a:ext uri="{9D8B030D-6E8A-4147-A177-3AD203B41FA5}">
                      <a16:colId xmlns:a16="http://schemas.microsoft.com/office/drawing/2014/main" val="2451020440"/>
                    </a:ext>
                  </a:extLst>
                </a:gridCol>
                <a:gridCol w="1634905">
                  <a:extLst>
                    <a:ext uri="{9D8B030D-6E8A-4147-A177-3AD203B41FA5}">
                      <a16:colId xmlns:a16="http://schemas.microsoft.com/office/drawing/2014/main" val="3106184744"/>
                    </a:ext>
                  </a:extLst>
                </a:gridCol>
              </a:tblGrid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02/2026</a:t>
                      </a: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Elmontex Air</a:t>
                      </a: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23. 02. 2026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411509226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2.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02/2026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 Aviation</a:t>
                      </a: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31. 03. 2026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110930113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3.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03/2026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DHL Express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05. 03. 2026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2511470252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4.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03/2026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JTS Aviation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31. 03. 2026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656584931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5.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04/2026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BiOL – p. Gallat (ADR.OPS.B.020)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23. 04. 2026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1532698708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6.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04/2026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BGS (ADR.OPS.B.055)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08. 04. 2026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41663373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7.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05/2026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IAC Lakovna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21. 05. 2026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1948387289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8.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05/2026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Job Air Technic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19. 05. 2026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527728211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9.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06/2026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  <a:tabLst>
                          <a:tab pos="831850" algn="l"/>
                        </a:tabLst>
                      </a:pPr>
                      <a:r>
                        <a:rPr lang="cs-CZ" sz="1400" dirty="0">
                          <a:effectLst/>
                        </a:rPr>
                        <a:t>Twin Trans (ADR.OPS.B.055)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678033989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10.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06/2026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  <a:tabLst>
                          <a:tab pos="965200" algn="l"/>
                        </a:tabLst>
                      </a:pPr>
                      <a:r>
                        <a:rPr lang="cs-CZ" sz="1400" dirty="0">
                          <a:effectLst/>
                        </a:rPr>
                        <a:t>LR Airlines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717215001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11.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07/2026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EGT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186241285"/>
                  </a:ext>
                </a:extLst>
              </a:tr>
              <a:tr h="412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12.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</a:rPr>
                        <a:t>06/2026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Krok CZ</a:t>
                      </a:r>
                    </a:p>
                  </a:txBody>
                  <a:tcPr marL="61086" marR="61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cs-CZ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06/2026</a:t>
                      </a:r>
                    </a:p>
                  </a:txBody>
                  <a:tcPr marL="61086" marR="61086" marT="0" marB="0"/>
                </a:tc>
                <a:extLst>
                  <a:ext uri="{0D108BD9-81ED-4DB2-BD59-A6C34878D82A}">
                    <a16:rowId xmlns:a16="http://schemas.microsoft.com/office/drawing/2014/main" val="37611853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42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27717-4108-643D-57D3-43CF5774B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4B2D64C-008F-4ED2-EA22-00225CD387C2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C86F89E-4225-1369-AD1C-B6E0C154C65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19CF46C-7EFF-D4B2-9948-A8EE6E3A4CB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05C722-B651-DB6F-2B18-D0C7766760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F9831F7-C626-A940-2589-40679ECE48AA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Aktualizace kontaktů – Externí subjekty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4A2306-F9CB-A09E-B475-92767C5BF568}"/>
              </a:ext>
            </a:extLst>
          </p:cNvPr>
          <p:cNvSpPr txBox="1"/>
          <p:nvPr/>
        </p:nvSpPr>
        <p:spPr>
          <a:xfrm>
            <a:off x="0" y="1557588"/>
            <a:ext cx="1220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5"/>
              </a:rPr>
              <a:t>http://projekty.airport-ostrava.cz/UserFiles/File/safety/externi-subjekty/2026_02_03%20Kontakty_ext_subjekty.xlsx</a:t>
            </a:r>
            <a:r>
              <a:rPr lang="cs-CZ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6C33EA7-BB27-A318-CDCC-0358E7AF41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828" y="1935709"/>
            <a:ext cx="3585745" cy="4895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5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0585E-9F21-3A7A-A754-9ED200E7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F98DE8-1658-A908-2848-48470D553AF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D1C49E-FD7B-6D48-DE67-4DDB273F911A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17F0704-2874-6156-0B6E-D75189BC655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0ECEE6-EBD6-6CC0-053B-DE41D0EEA1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20FDE0B-316E-ED5F-8E2F-B7EEB14BA460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312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09. 03. 2026 Únik hydraulického oleje z podvozkové nohy A320 (02/2026)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1245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highlight>
                  <a:srgbClr val="FFFFFF"/>
                </a:highlight>
              </a:rPr>
              <a:t>mezi TWY A </a:t>
            </a:r>
            <a:r>
              <a:rPr lang="cs-CZ" sz="2800" dirty="0" err="1">
                <a:highlight>
                  <a:srgbClr val="FFFFFF"/>
                </a:highlight>
              </a:rPr>
              <a:t>a</a:t>
            </a:r>
            <a:r>
              <a:rPr lang="cs-CZ" sz="2800" dirty="0">
                <a:highlight>
                  <a:srgbClr val="FFFFFF"/>
                </a:highlight>
              </a:rPr>
              <a:t> B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Mechanici provedli prvotní zásah 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a následně informovali VPL, který povolal HZS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ŽP nebylo zasaženo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725CA10-66ED-C4F6-6ED5-E2B8143544E9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7F431E-8F85-42BC-8C7E-B782015C57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812" y="2057226"/>
            <a:ext cx="3427995" cy="4570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301C6-2522-6932-4EC4-F3B12D6D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09400E7-CD74-886E-9EB2-503EB5D29D9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24B56F5-2880-4E95-4380-BAC091DBABAD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0E270B-F570-E875-0087-009428747353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E6EC4E-FDF6-EC09-9A2E-7871D9D089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BD1C675-D4BA-9830-331A-C7D9E65C2749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Aktualizace kontaktů – LERAP --  &gt; akt. LPP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CC9DE6-EB15-4D20-735A-FD566B3BEF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529" y="1544010"/>
            <a:ext cx="6494941" cy="51466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3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2B35-9677-C501-82EF-A710FDE10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B1DC06F-B856-B6C5-ECA0-DD3D6614CDBA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Externí subjekty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564BA96-E1DC-0C7B-EB35-3148875D4EC2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C90512C-654B-7A3D-E723-AC19EF3786EE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49824A-8130-DE64-D567-8FE2CC85DE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088A3F-6558-FD11-3C4D-5B2EE1B9164C}"/>
              </a:ext>
            </a:extLst>
          </p:cNvPr>
          <p:cNvSpPr txBox="1">
            <a:spLocks noChangeAspect="1"/>
          </p:cNvSpPr>
          <p:nvPr/>
        </p:nvSpPr>
        <p:spPr>
          <a:xfrm>
            <a:off x="0" y="994405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Aktualizace kontaktů – ERP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CE22B1-B71D-49E0-9CE8-A4AC615948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6" y="1676330"/>
            <a:ext cx="12045487" cy="4859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6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6847371-C639-B9ED-98EB-DAB1E5E584C2}"/>
              </a:ext>
            </a:extLst>
          </p:cNvPr>
          <p:cNvSpPr txBox="1">
            <a:spLocks noChangeAspect="1"/>
          </p:cNvSpPr>
          <p:nvPr/>
        </p:nvSpPr>
        <p:spPr>
          <a:xfrm>
            <a:off x="0" y="1441218"/>
            <a:ext cx="12204000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500"/>
              </a:spcAft>
            </a:pPr>
            <a:endParaRPr lang="cs-CZ" sz="36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>
              <a:spcAft>
                <a:spcPts val="500"/>
              </a:spcAft>
            </a:pPr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pic>
        <p:nvPicPr>
          <p:cNvPr id="4" name="Obrázek 3">
            <a:hlinkClick r:id="rId5" action="ppaction://hlinkfile"/>
            <a:extLst>
              <a:ext uri="{FF2B5EF4-FFF2-40B4-BE49-F238E27FC236}">
                <a16:creationId xmlns:a16="http://schemas.microsoft.com/office/drawing/2014/main" id="{197FC6E6-EE62-730F-6110-BE5D01755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42" y="1441218"/>
            <a:ext cx="10796834" cy="53444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7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0585E-9F21-3A7A-A754-9ED200E7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F98DE8-1658-A908-2848-48470D553AF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D1C49E-FD7B-6D48-DE67-4DDB273F911A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17F0704-2874-6156-0B6E-D75189BC655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0ECEE6-EBD6-6CC0-053B-DE41D0EEA1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20FDE0B-316E-ED5F-8E2F-B7EEB14BA460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Přehled BirdStrike za r. 2026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38A90B-29D1-2AE8-D04F-8B4259D33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4" y="2097824"/>
            <a:ext cx="11981271" cy="3497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18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FFEC4-5178-6827-8324-C0EAD738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C7250D7-9BFF-A9E5-DAFD-99686DD317A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E8AB7EF-A8D8-BEDE-D7C3-F054A0E57EC8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73EF610-CFA1-5180-8EB8-EC1795F373CD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DED3861-F54F-7D4E-7705-F770716D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E3BCB58-7BC7-C49E-35A4-FAFBF5E9986B}"/>
              </a:ext>
            </a:extLst>
          </p:cNvPr>
          <p:cNvSpPr txBox="1">
            <a:spLocks noChangeAspect="1"/>
          </p:cNvSpPr>
          <p:nvPr/>
        </p:nvSpPr>
        <p:spPr>
          <a:xfrm>
            <a:off x="0" y="983823"/>
            <a:ext cx="12204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Výcvik RWY Safety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b="1" dirty="0">
                <a:ea typeface="Tahoma" panose="020B0604030504040204" pitchFamily="34" charset="0"/>
                <a:cs typeface="Tahoma" panose="020B0604030504040204" pitchFamily="34" charset="0"/>
              </a:rPr>
              <a:t>Duben: čtvrtek 16. 04. a pátek 17. 04.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b="1" dirty="0">
                <a:ea typeface="Tahoma" panose="020B0604030504040204" pitchFamily="34" charset="0"/>
                <a:cs typeface="Tahoma" panose="020B0604030504040204" pitchFamily="34" charset="0"/>
              </a:rPr>
              <a:t>Květen: úterý 12. 05. a středa 13. 05. 2026</a:t>
            </a: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B23E79-E2B4-3D92-24EC-7745A16D56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21" y="2691182"/>
            <a:ext cx="5361923" cy="402144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183B0CE-459C-467F-792B-C3CE3F31FC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083" y="2691182"/>
            <a:ext cx="5361923" cy="4021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63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D6DC7-99D2-A099-C017-9FC58853D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369DC4D-04D9-C8E2-A7B2-C0BA70086E1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85150B6-AE8D-FB31-F8B7-48F7426450FA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9071DDC-E5DB-FD77-644F-DAD5058D7B41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D9DC08-6FD2-0563-E1BA-16DF3346C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800766F-9536-D586-36E8-A75B035BBFC6}"/>
              </a:ext>
            </a:extLst>
          </p:cNvPr>
          <p:cNvSpPr txBox="1">
            <a:spLocks noChangeAspect="1"/>
          </p:cNvSpPr>
          <p:nvPr/>
        </p:nvSpPr>
        <p:spPr>
          <a:xfrm>
            <a:off x="0" y="973432"/>
            <a:ext cx="12204000" cy="564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Regulatorní audity (ÚCL)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25. – 29. 05.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accent2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02. – 06. 11. 2026</a:t>
            </a:r>
          </a:p>
          <a:p>
            <a:pPr defTabSz="0">
              <a:spcAft>
                <a:spcPts val="1000"/>
              </a:spcAft>
            </a:pPr>
            <a:endParaRPr lang="cs-CZ" sz="2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457200" defTabSz="0">
              <a:spcAft>
                <a:spcPts val="5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cs-CZ" sz="2400" dirty="0" err="1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Pre_Q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 - „</a:t>
            </a:r>
            <a:r>
              <a:rPr lang="cs-CZ" sz="24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Údržba letiště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endParaRPr lang="cs-CZ" sz="2400" b="1" dirty="0">
              <a:solidFill>
                <a:srgbClr val="C00000"/>
              </a:solidFill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457200" defTabSz="0">
              <a:spcAft>
                <a:spcPts val="5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cs-CZ" sz="2400" dirty="0" err="1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Pre_Q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 - „</a:t>
            </a:r>
            <a:r>
              <a:rPr lang="cs-CZ" sz="24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Letištní příručka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pPr lvl="1" indent="-457200" defTabSz="0">
              <a:spcAft>
                <a:spcPts val="5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cs-CZ" sz="2400" dirty="0" err="1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Pre_Q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 - „</a:t>
            </a:r>
            <a:r>
              <a:rPr lang="cs-CZ" sz="24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RFFS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pPr lvl="1" indent="-457200" defTabSz="0">
              <a:spcAft>
                <a:spcPts val="5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cs-CZ" sz="2400" dirty="0" err="1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Pre_Q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 - „</a:t>
            </a:r>
            <a:r>
              <a:rPr lang="cs-CZ" sz="2400" b="1" dirty="0">
                <a:highlight>
                  <a:srgbClr val="FFFF00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Safety programy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pPr lvl="1" indent="-457200" defTabSz="0">
              <a:spcAft>
                <a:spcPts val="5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21 </a:t>
            </a:r>
            <a:r>
              <a:rPr lang="cs-CZ" sz="2400" dirty="0" err="1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Pre_Q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 - „</a:t>
            </a:r>
            <a:r>
              <a:rPr lang="cs-CZ" sz="24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Systém sledování a řízení pohybu na ploše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pPr lvl="1" indent="-457200" defTabSz="0">
              <a:spcAft>
                <a:spcPts val="5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cs-CZ" sz="2400" dirty="0" err="1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Pre_Q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 - „</a:t>
            </a:r>
            <a:r>
              <a:rPr lang="cs-CZ" sz="24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Provoz v zimních a nepříznivých povětrnostních podmínkách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pPr lvl="1" indent="-457200" defTabSz="0">
              <a:spcAft>
                <a:spcPts val="5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cs-CZ" sz="2400" dirty="0" err="1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Pre_Q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 - „</a:t>
            </a:r>
            <a:r>
              <a:rPr lang="cs-CZ" sz="24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Požadavky na zařízení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</a:p>
          <a:p>
            <a:pPr lvl="1" indent="-457200" defTabSz="0">
              <a:spcAft>
                <a:spcPts val="5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cs-CZ" sz="2400" dirty="0" err="1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Pre_Q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 - „</a:t>
            </a:r>
            <a:r>
              <a:rPr lang="cs-CZ" sz="24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Program FOD</a:t>
            </a:r>
            <a:r>
              <a:rPr lang="cs-CZ" sz="24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7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6F6D8-5DDC-FCAC-4AFE-8DEA26C2B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2C76B15-FCB1-3D51-D495-54D72B508A7A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20394DB-BB62-3A26-C837-667B24348F52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2FF8DA-AA9D-BAC4-0530-FF9DEA5DD922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24FD77-E8EA-A140-A26A-7FA8A39730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C172BC4-62C2-D916-6E63-3B6346A36848}"/>
              </a:ext>
            </a:extLst>
          </p:cNvPr>
          <p:cNvSpPr txBox="1">
            <a:spLocks noChangeAspect="1"/>
          </p:cNvSpPr>
          <p:nvPr/>
        </p:nvSpPr>
        <p:spPr>
          <a:xfrm>
            <a:off x="0" y="983823"/>
            <a:ext cx="12204000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Bezpečnostní programy a výbory pro bezpečnost letiště</a:t>
            </a:r>
          </a:p>
          <a:p>
            <a:pPr defTabSz="0">
              <a:spcAft>
                <a:spcPts val="1000"/>
              </a:spcAft>
            </a:pPr>
            <a:r>
              <a:rPr lang="cs-CZ" sz="2800" b="1" dirty="0"/>
              <a:t>Místní tým pro bezpečnost dráhy a ostatní výbory pro bezpečnost letiště:</a:t>
            </a:r>
          </a:p>
          <a:p>
            <a:pPr marL="514350" indent="-514350" defTabSz="0">
              <a:spcAft>
                <a:spcPts val="1000"/>
              </a:spcAft>
              <a:buFont typeface="+mj-lt"/>
              <a:buAutoNum type="arabicParenR"/>
            </a:pPr>
            <a:r>
              <a:rPr lang="cs-CZ" sz="2800" dirty="0"/>
              <a:t>Přispívají k identifikaci a multidisciplinárnímu přezkumu otázek místní bezpečnosti, zejména pokud jde o bezpečnost dráhy</a:t>
            </a:r>
          </a:p>
          <a:p>
            <a:pPr marL="514350" indent="-514350" defTabSz="0">
              <a:spcAft>
                <a:spcPts val="1000"/>
              </a:spcAft>
              <a:buFont typeface="+mj-lt"/>
              <a:buAutoNum type="arabicParenR"/>
            </a:pPr>
            <a:r>
              <a:rPr lang="cs-CZ" sz="2800" dirty="0"/>
              <a:t>Navrhují možná zmírňující opatření a příslušné akční plány, které mají dotčené organizace provést za účelem zvýšení bezpečnosti</a:t>
            </a:r>
          </a:p>
          <a:p>
            <a:pPr marL="514350" indent="-514350" defTabSz="0">
              <a:spcAft>
                <a:spcPts val="1000"/>
              </a:spcAft>
              <a:buFont typeface="+mj-lt"/>
              <a:buAutoNum type="arabicParenR"/>
            </a:pPr>
            <a:r>
              <a:rPr lang="cs-CZ" sz="2800" dirty="0"/>
              <a:t>Zvažují, zda je potřeba pravidelně provádět místní osvětové kampaně o bezpečnosti a vytvářet společné programy odborné přípravy pracovníků všech příslušných organizací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2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6E4C5-2431-38B9-47C9-EC7DF362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F3C891C-C358-E260-87C1-46F7D77A814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ECD11F2-E190-DAD8-AD1D-BA7C430206EB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6B421F-766D-654A-41A7-D4FDDF5C6BAC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539E45-1E17-8FF5-679F-BC6EEF495C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21AB78-711B-8ACC-8CEC-293B0DD0B7A9}"/>
              </a:ext>
            </a:extLst>
          </p:cNvPr>
          <p:cNvSpPr txBox="1">
            <a:spLocks noChangeAspect="1"/>
          </p:cNvSpPr>
          <p:nvPr/>
        </p:nvSpPr>
        <p:spPr>
          <a:xfrm>
            <a:off x="0" y="983823"/>
            <a:ext cx="12204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Úkoly LRST (AMC1 ADR.OR.D.027)</a:t>
            </a:r>
          </a:p>
          <a:p>
            <a:pPr defTabSz="0">
              <a:spcAft>
                <a:spcPts val="1000"/>
              </a:spcAft>
            </a:pPr>
            <a:r>
              <a:rPr lang="cs-CZ" sz="2800" b="1" dirty="0"/>
              <a:t>a) LRST </a:t>
            </a:r>
            <a:r>
              <a:rPr lang="cs-CZ" sz="2800" dirty="0"/>
              <a:t>by měl podporovat provozovatele letiště ve snižování bezpečnostního rizika záležitostí souvisejících s bezpečností na dráze, mimo jiné včetně následujících:</a:t>
            </a:r>
          </a:p>
          <a:p>
            <a:pPr marL="514350" indent="-514350" defTabSz="0">
              <a:spcAft>
                <a:spcPts val="1000"/>
              </a:spcAft>
              <a:buFont typeface="+mj-lt"/>
              <a:buAutoNum type="arabicParenR"/>
            </a:pPr>
            <a:r>
              <a:rPr lang="cs-CZ" sz="2800" dirty="0"/>
              <a:t>Narušení RWY (RI)</a:t>
            </a:r>
          </a:p>
          <a:p>
            <a:pPr marL="514350" indent="-514350" defTabSz="0">
              <a:spcAft>
                <a:spcPts val="1000"/>
              </a:spcAft>
              <a:buFont typeface="+mj-lt"/>
              <a:buAutoNum type="arabicParenR"/>
            </a:pPr>
            <a:r>
              <a:rPr lang="cs-CZ" sz="2800" dirty="0"/>
              <a:t>Vyjetí z RWY (RE)</a:t>
            </a:r>
          </a:p>
          <a:p>
            <a:pPr marL="514350" indent="-514350" defTabSz="0">
              <a:spcAft>
                <a:spcPts val="1000"/>
              </a:spcAft>
              <a:buFont typeface="+mj-lt"/>
              <a:buAutoNum type="arabicParenR"/>
            </a:pPr>
            <a:r>
              <a:rPr lang="cs-CZ" sz="2800" dirty="0"/>
              <a:t>Záměny RWY</a:t>
            </a:r>
          </a:p>
          <a:p>
            <a:pPr marL="514350" indent="-514350" defTabSz="0">
              <a:spcAft>
                <a:spcPts val="1000"/>
              </a:spcAft>
              <a:buFont typeface="+mj-lt"/>
              <a:buAutoNum type="arabicParenR"/>
            </a:pPr>
            <a:r>
              <a:rPr lang="cs-CZ" sz="2800" dirty="0"/>
              <a:t>Pozastavení nebo uzavření provozu RWY</a:t>
            </a:r>
          </a:p>
          <a:p>
            <a:pPr marL="514350" indent="-514350" defTabSz="0">
              <a:spcAft>
                <a:spcPts val="1000"/>
              </a:spcAft>
              <a:buFont typeface="+mj-lt"/>
              <a:buAutoNum type="arabicParenR"/>
            </a:pPr>
            <a:r>
              <a:rPr lang="cs-CZ" sz="2800" dirty="0"/>
              <a:t>Narušení spodního vzdušného prostoru uvnitř letiště nebo v blízkosti perimetru letiště neoprávněným UAS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7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36F2B-9284-7CB5-1426-DA28A51D0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29046845-9CF3-8DAD-4776-7BD01C68A14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3DB1721-C199-5DA1-52AE-71B4857514D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5031A2E-B61B-34E2-CCD7-9EAFD3EDD6B4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72AC1FF-9628-A888-7662-D08BB03EF7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082347B-B9E3-189D-8EE9-8587727401A4}"/>
              </a:ext>
            </a:extLst>
          </p:cNvPr>
          <p:cNvSpPr txBox="1">
            <a:spLocks noChangeAspect="1"/>
          </p:cNvSpPr>
          <p:nvPr/>
        </p:nvSpPr>
        <p:spPr>
          <a:xfrm>
            <a:off x="0" y="983823"/>
            <a:ext cx="12204000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Úkoly LRST (AMC1 ADR.OR.D.027)</a:t>
            </a:r>
          </a:p>
          <a:p>
            <a:r>
              <a:rPr lang="cs-CZ" sz="2800" b="1" dirty="0"/>
              <a:t>b) LRST </a:t>
            </a:r>
            <a:r>
              <a:rPr lang="cs-CZ" sz="2800" dirty="0"/>
              <a:t>by měl podporovat provozovatele letiště při posuzování potřeby zřízení kritických míst (hot </a:t>
            </a:r>
            <a:r>
              <a:rPr lang="cs-CZ" sz="2800" dirty="0" err="1"/>
              <a:t>spots</a:t>
            </a:r>
            <a:r>
              <a:rPr lang="cs-CZ" sz="2800" dirty="0"/>
              <a:t>) na letišti a přezkoumání přesnosti příslušných záznamů letecké informační příručky (AIP). </a:t>
            </a:r>
          </a:p>
          <a:p>
            <a:endParaRPr lang="cs-CZ" sz="2800" dirty="0"/>
          </a:p>
          <a:p>
            <a:r>
              <a:rPr lang="cs-CZ" sz="2800" b="1" dirty="0"/>
              <a:t>c)</a:t>
            </a:r>
            <a:r>
              <a:rPr lang="cs-CZ" sz="2800" dirty="0"/>
              <a:t> </a:t>
            </a:r>
            <a:r>
              <a:rPr lang="cs-CZ" sz="2800" b="1" dirty="0"/>
              <a:t>LRST</a:t>
            </a:r>
            <a:r>
              <a:rPr lang="cs-CZ" sz="2800" dirty="0"/>
              <a:t> by měl: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/>
              <a:t>Monitorovat počet, druh a závažnost událostí týkajících se bezpečnosti na RWY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/>
              <a:t>Podporovat provozovatele letiště v šíření bezpečnostních doporučení poskytnutých úřady pro odborné zjišťování příčin leteckých nehod a incidentů, jakož i dalších příslušných zkušeností získaných, např. z provozní praxe a osvědčených postupů v oblasti zmírňování rizik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/>
              <a:t>Zajistit sdílení osvědčených postupů, aby se zabránilo událostem týkajícím se bezpečnosti RWY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2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4872-E31D-D4ED-E413-17051CF01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8E10A9B-100F-3994-AE18-A0C3774D3C2B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17FFD39-7BA3-2CD6-1E1E-F8D7DFA83DDE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E84AB9C-5A80-F8BA-0206-06356732E470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9A8CC86-9213-E3AA-088A-836A51E571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0831BA5-4139-8111-C586-9EB3277A86A2}"/>
              </a:ext>
            </a:extLst>
          </p:cNvPr>
          <p:cNvSpPr txBox="1">
            <a:spLocks noChangeAspect="1"/>
          </p:cNvSpPr>
          <p:nvPr/>
        </p:nvSpPr>
        <p:spPr>
          <a:xfrm>
            <a:off x="0" y="983823"/>
            <a:ext cx="12204000" cy="557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Úkoly LRST (AMC1 ADR.OR.D.027)</a:t>
            </a:r>
          </a:p>
          <a:p>
            <a:r>
              <a:rPr lang="cs-CZ" sz="2800" b="1" dirty="0"/>
              <a:t>d)</a:t>
            </a:r>
            <a:r>
              <a:rPr lang="cs-CZ" sz="2800" dirty="0"/>
              <a:t> </a:t>
            </a:r>
            <a:r>
              <a:rPr lang="cs-CZ" sz="2800" b="1" dirty="0"/>
              <a:t>LRST</a:t>
            </a:r>
            <a:r>
              <a:rPr lang="cs-CZ" sz="2800" dirty="0"/>
              <a:t> by měl provozovateli letiště pomáhat: </a:t>
            </a:r>
          </a:p>
          <a:p>
            <a:pPr marL="514350" indent="-514350">
              <a:buAutoNum type="arabicParenR"/>
            </a:pPr>
            <a:r>
              <a:rPr lang="cs-CZ" sz="2600" dirty="0"/>
              <a:t>Při ověřování, zda je komunikace mezi řídícími letového provozu nebo pracovníky jiných letových provozních služeb, piloty a řidiči vozidel dostatečná, nebo zda jsou nutná nějaká zlepšení</a:t>
            </a:r>
          </a:p>
          <a:p>
            <a:pPr marL="514350" indent="-514350">
              <a:buAutoNum type="arabicParenR"/>
            </a:pPr>
            <a:r>
              <a:rPr lang="cs-CZ" sz="2600" dirty="0"/>
              <a:t>Při pravidelném posuzování za různých povětrnostních a světelných podmínek, zda jsou vizuální prostředky na všech vjezdech na RWY dostatečné, správně umístěné a srozumitelné pro všechny zúčastněné strany, bez možné nejednoznačnosti jejich významu, nebo při zjišťování potenciálních problémů návrhu letiště</a:t>
            </a:r>
          </a:p>
          <a:p>
            <a:endParaRPr lang="cs-CZ" sz="2600" dirty="0"/>
          </a:p>
          <a:p>
            <a:r>
              <a:rPr lang="cs-CZ" sz="2800" b="1" dirty="0"/>
              <a:t>e)</a:t>
            </a:r>
            <a:r>
              <a:rPr lang="cs-CZ" sz="2800" dirty="0"/>
              <a:t> </a:t>
            </a:r>
            <a:r>
              <a:rPr lang="cs-CZ" sz="2800" b="1" dirty="0"/>
              <a:t>LRST</a:t>
            </a:r>
            <a:r>
              <a:rPr lang="cs-CZ" sz="2800" dirty="0"/>
              <a:t> by měl provozovateli letiště poskytnout rady před implementací změn pohybové plochy letiště, nových postupů, a postupy k identifikaci jakéhokoli potenciálu pro vznik událostí týkajících se bezpečnosti na RWY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4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10. 03. 2026 </a:t>
            </a:r>
            <a:r>
              <a:rPr lang="pl-PL" sz="2800" b="1" u="sng" dirty="0">
                <a:cs typeface="Tahoma" pitchFamily="34" charset="0"/>
              </a:rPr>
              <a:t>FOD - IAC a JAT (01/2026)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highlight>
                  <a:srgbClr val="FFFFFF"/>
                </a:highlight>
              </a:rPr>
              <a:t>APN N1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Při kontrole VPL bylo nalezeno velké množství FOD původem z JAT nebo IAC</a:t>
            </a:r>
            <a:endParaRPr lang="pl-PL" sz="2800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Provedeno informování IAC a JAT s žádosti o úklid</a:t>
            </a:r>
            <a:br>
              <a:rPr lang="pl-PL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a stanovení nápravých opatření proti opakování</a:t>
            </a:r>
            <a:br>
              <a:rPr lang="pl-PL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události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Stanovit nápravná opatření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JAT a IAC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3389B9E-BF99-4CE9-B01B-4822013A0B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655" y="3690387"/>
            <a:ext cx="4127018" cy="30952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559C9B-4CB0-42E0-9F29-D48591D324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091" y="4655201"/>
            <a:ext cx="2831359" cy="2123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8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472D1-B0D1-A519-AA92-FB3EA46E8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506BD24-7D34-AD65-4ADA-F16F4EE5DC2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03EAD78-9A91-B9C0-8DEE-D51B6578E5E9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15D2BF7-C9C9-F8A0-F99A-0425DAEF6591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C23045-8508-7F7B-79E8-8CD0DF9252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F9FDA6E-B2C1-2B09-549A-07DB1F7BC9B8}"/>
              </a:ext>
            </a:extLst>
          </p:cNvPr>
          <p:cNvSpPr txBox="1">
            <a:spLocks noChangeAspect="1"/>
          </p:cNvSpPr>
          <p:nvPr/>
        </p:nvSpPr>
        <p:spPr>
          <a:xfrm>
            <a:off x="0" y="983823"/>
            <a:ext cx="12204000" cy="579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Úkoly AST (AMC1 ADR.OR.D.027)</a:t>
            </a:r>
          </a:p>
          <a:p>
            <a:r>
              <a:rPr lang="cs-CZ" sz="2800" dirty="0"/>
              <a:t>Výbor (výbory) pro bezpečnost na provozní / odbavovací ploše by měl (měly): </a:t>
            </a:r>
          </a:p>
          <a:p>
            <a:endParaRPr lang="cs-CZ" dirty="0"/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Přijímat a vyhodnocovat hlášení týkající se problémů provozní bezpečnosti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Přijímat hlášení a statistické informace o leteckých nehodách a incidentech a navrhovat řešení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/>
              <a:t>Radit v otázkách bezpečnosti provozní / odbavovací plochy, jako jsou např.:</a:t>
            </a:r>
          </a:p>
          <a:p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Podpora kázně na odbavovací ploše v oblasti bezpečnosti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Prevence FOD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Vytváření opatření pro bezpečný provoz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Zvažování činností k vyřešení bezpečnostních problémů na pohybové/odbavovací ploše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Záležitosti týkající se vybavení odbavovacích ploch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Věnování se silničním pravidlům v neveřejné zóně letiště (</a:t>
            </a:r>
            <a:r>
              <a:rPr lang="cs-CZ" dirty="0" err="1"/>
              <a:t>airside</a:t>
            </a:r>
            <a:r>
              <a:rPr lang="cs-CZ" dirty="0"/>
              <a:t>) 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Nové a/nebo aktualizované bezpečnostní instrukce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Metody tvorby a podpory iniciativ týkajících se povědomí o bezpečnosti na odbavovací ploše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Otázky odstraňování sněhu a námrazy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N</a:t>
            </a:r>
            <a:r>
              <a:rPr lang="pt-BR" dirty="0"/>
              <a:t>avrhované práce na letišti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Navrhované změny/výstavba pohybové plochy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/>
              <a:t>Standardní provozní postupy atd</a:t>
            </a:r>
            <a:endParaRPr lang="cs-CZ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9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6CE18-9D74-7DA2-29D1-1AFB8271A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C67108D-C5C0-E6D0-04A6-5970B3A06487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B9942B5-5D52-84B1-CE9F-E2D77CA83248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858BE28-5F1D-CE4F-D831-D0400DE9C6D9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511FCD-C97B-259A-01AC-BBD3F27B88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A8391A4-EC83-BE59-E871-3B2BAEB85002}"/>
              </a:ext>
            </a:extLst>
          </p:cNvPr>
          <p:cNvSpPr txBox="1">
            <a:spLocks noChangeAspect="1"/>
          </p:cNvSpPr>
          <p:nvPr/>
        </p:nvSpPr>
        <p:spPr>
          <a:xfrm>
            <a:off x="0" y="983823"/>
            <a:ext cx="122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Přezkoumání Bezpečnostních programů (dle IAC 25/16)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C45C99-8675-0B3B-B1F6-0CFC738B6F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38" y="1648759"/>
            <a:ext cx="5611530" cy="27399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9098E76-CD93-E8F6-281C-37B324F458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433" y="3837930"/>
            <a:ext cx="5506631" cy="2313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96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AE547-8A48-EB07-CD72-0CAB032D8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7EAB128-47C8-D877-FF9A-CCEE4F52446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bezpečnost (SMS/CMS)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AF3E3D0-28F3-573F-7827-4D6726D512F4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65A3DC-2428-9796-EB03-C9F5D42C2DD0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3B5D1B-61F7-9EEE-E3E1-1BCF389724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AA63B82-AAAE-AEFC-D48C-CB66793F10B7}"/>
              </a:ext>
            </a:extLst>
          </p:cNvPr>
          <p:cNvSpPr txBox="1">
            <a:spLocks noChangeAspect="1"/>
          </p:cNvSpPr>
          <p:nvPr/>
        </p:nvSpPr>
        <p:spPr>
          <a:xfrm>
            <a:off x="0" y="994214"/>
            <a:ext cx="12204000" cy="53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000"/>
              </a:spcAft>
            </a:pPr>
            <a:r>
              <a:rPr lang="cs-CZ" sz="2800" b="1" u="sng" dirty="0"/>
              <a:t>Kybernetická bezpečnost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b="1" dirty="0">
                <a:ea typeface="Tahoma" panose="020B0604030504040204" pitchFamily="34" charset="0"/>
                <a:cs typeface="Tahoma" panose="020B0604030504040204" pitchFamily="34" charset="0"/>
              </a:rPr>
              <a:t>ISMS</a:t>
            </a: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cs-CZ" sz="2800" dirty="0"/>
              <a:t>Information Security Management System / Systém řízení informační bezpečnosti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NK (EU) </a:t>
            </a:r>
            <a:r>
              <a:rPr lang="cs-CZ" sz="2800" b="1" dirty="0"/>
              <a:t>2022/1645</a:t>
            </a:r>
            <a:r>
              <a:rPr lang="cs-CZ" sz="2800" dirty="0"/>
              <a:t> Požadavky na řízení rizik bezpečnosti informací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NK (EU) </a:t>
            </a:r>
            <a:r>
              <a:rPr lang="cs-CZ" sz="2800" b="1" dirty="0"/>
              <a:t>2023/203 </a:t>
            </a:r>
            <a:r>
              <a:rPr lang="cs-CZ" sz="2800" dirty="0"/>
              <a:t>Požadavky na řízení rizik bezpečnosti informací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Řízení rizik dodavatelů (smluvní dodatky)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4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946EA-02EE-09EE-0A21-058162C90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8C7D8BD-4914-7115-4BBD-662079CDDF44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E01E115-F9A5-513B-1D79-2D35312677DD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6010C5C-DF11-A5EB-0047-B8885A292F2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160FAA-D77F-1FFA-B4C9-93C2677967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0C2DC82-B157-F3D4-6ADF-3729F5E757D0}"/>
              </a:ext>
            </a:extLst>
          </p:cNvPr>
          <p:cNvSpPr txBox="1">
            <a:spLocks noChangeAspect="1"/>
          </p:cNvSpPr>
          <p:nvPr/>
        </p:nvSpPr>
        <p:spPr>
          <a:xfrm>
            <a:off x="0" y="997236"/>
            <a:ext cx="12204000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Odstavná plocha P6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Drobné dokončovací práce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Kontrola DESÚ 27. 05.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Zprovoznění na červen 2026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9451AB-55CA-0357-6F44-6985EDEE0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317" y="2165765"/>
            <a:ext cx="5610548" cy="44116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03A6F92-A959-C750-C81D-89C923EDFB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7" y="3581350"/>
            <a:ext cx="5326267" cy="2996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0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C3E67-EAE6-6A33-A6D3-31CB0F856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4E04446-6EC7-DE3F-0E5C-842F902025F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D2094A7-149C-2E3B-8BAE-D331BFE30398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14B0E53-5EBD-C04B-0C4D-A962BD0417D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820391-9192-3B7E-C905-742A5D9A87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A7B8239-D44C-BF0A-6065-2FDC204FDC44}"/>
              </a:ext>
            </a:extLst>
          </p:cNvPr>
          <p:cNvSpPr txBox="1">
            <a:spLocks noChangeAspect="1"/>
          </p:cNvSpPr>
          <p:nvPr/>
        </p:nvSpPr>
        <p:spPr>
          <a:xfrm>
            <a:off x="0" y="997236"/>
            <a:ext cx="12204000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Úprava pracoviště SRA2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Dokončeno 30. 04.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Vydáno kolaudační rozhodnutí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Zprovoznění 01. 05. 2026</a:t>
            </a:r>
          </a:p>
        </p:txBody>
      </p:sp>
      <p:pic>
        <p:nvPicPr>
          <p:cNvPr id="4" name="C0C510C5-8423-442F-A6BD-A64F5ED3F652" descr="IMG_0508.jpg">
            <a:extLst>
              <a:ext uri="{FF2B5EF4-FFF2-40B4-BE49-F238E27FC236}">
                <a16:creationId xmlns:a16="http://schemas.microsoft.com/office/drawing/2014/main" id="{5D97F022-BBDB-7E30-0AD7-272B8831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808" y="2005601"/>
            <a:ext cx="5817991" cy="436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1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95A64-3756-4940-3B44-7DD125FA7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FEC970-E7BD-0293-5F69-023E8B4F3352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2A62496-7BA3-65A0-CEF3-FDF9440999CD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D4C65C1-C8F1-D3EF-6B2F-D186FAA51083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D9CAAD-1ADD-1468-12D0-63E9181C6C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1B03E3E-9FD5-380F-EF1C-7A829EA42E07}"/>
              </a:ext>
            </a:extLst>
          </p:cNvPr>
          <p:cNvSpPr txBox="1">
            <a:spLocks noChangeAspect="1"/>
          </p:cNvSpPr>
          <p:nvPr/>
        </p:nvSpPr>
        <p:spPr>
          <a:xfrm>
            <a:off x="0" y="997236"/>
            <a:ext cx="12204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Rekonstrukce ubytovny 94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Dokončen projekt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Dotace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Probíhá výběrové řízení na zhotovitele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Dokončení do konce roku 2026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CAB8732-E9D4-2641-D926-3062DACC43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341" y="2048101"/>
            <a:ext cx="5482093" cy="4113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97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5536-4105-4098-1EAF-3C4E0A75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F528819-537F-EB24-8BEE-E0DF9A80292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FE3D40D-00D8-EFD1-3CF1-2C16A6610513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39F63B-24FD-2143-D137-2C34631F1DEA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8E556A-865B-F11F-00CE-D475F15DD4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2639A9-C205-071E-FB7B-26B3441B62F9}"/>
              </a:ext>
            </a:extLst>
          </p:cNvPr>
          <p:cNvSpPr txBox="1">
            <a:spLocks noChangeAspect="1"/>
          </p:cNvSpPr>
          <p:nvPr/>
        </p:nvSpPr>
        <p:spPr>
          <a:xfrm>
            <a:off x="0" y="1008251"/>
            <a:ext cx="12204000" cy="588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Uzavírky</a:t>
            </a:r>
            <a:br>
              <a:rPr lang="pl-PL" sz="2800" b="1" u="sng" dirty="0"/>
            </a:br>
            <a:r>
              <a:rPr lang="pl-PL" sz="2800" dirty="0"/>
              <a:t> Rok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2026 – dvě velké výluky a to na víkendy:</a:t>
            </a:r>
          </a:p>
          <a:p>
            <a:r>
              <a:rPr lang="cs-CZ" dirty="0"/>
              <a:t> 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Duben  18 - 19. 04. – So, Ne od půlnoci do půlnoci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Říjen     17 - 18. 10. – So, Ne od půlnoci do půlnoci</a:t>
            </a:r>
          </a:p>
          <a:p>
            <a:r>
              <a:rPr lang="cs-CZ" sz="2600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600" b="1" dirty="0">
                <a:ea typeface="Tahoma" panose="020B0604030504040204" pitchFamily="34" charset="0"/>
                <a:cs typeface="Tahoma" panose="020B0604030504040204" pitchFamily="34" charset="0"/>
              </a:rPr>
              <a:t>Údržbová noc</a:t>
            </a:r>
          </a:p>
          <a:p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Každou pondělní noc (z pondělka na úterý) bude letiště uzavíráno</a:t>
            </a:r>
            <a:b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pro nezbytné opravy a to v období </a:t>
            </a:r>
            <a:r>
              <a:rPr lang="cs-CZ" sz="2600" b="1" dirty="0">
                <a:ea typeface="Tahoma" panose="020B0604030504040204" pitchFamily="34" charset="0"/>
                <a:cs typeface="Tahoma" panose="020B0604030504040204" pitchFamily="34" charset="0"/>
              </a:rPr>
              <a:t>červen-srpen</a:t>
            </a: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, 24:00-05:00LT.</a:t>
            </a:r>
          </a:p>
          <a:p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Publikace vždy zprávou NOTAM. V ojedinělých případech může být zrušeno (počasí, let MFX)</a:t>
            </a:r>
          </a:p>
          <a:p>
            <a:r>
              <a:rPr lang="cs-CZ" sz="2600" dirty="0"/>
              <a:t> </a:t>
            </a:r>
          </a:p>
          <a:p>
            <a:r>
              <a:rPr lang="cs-CZ" sz="26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Zprovoznění  uzavřeného úseku TWY F mezi TWY A-B a TWY A od 2. 6. 2026 </a:t>
            </a:r>
          </a:p>
          <a:p>
            <a:r>
              <a:rPr lang="cs-CZ" sz="26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Parking a manipulace s letedly JAT dlouhodobý parking – přesun na OKA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206941D-01D2-4362-74BC-1A9E6D863C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406" y="2035064"/>
            <a:ext cx="2795773" cy="2096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1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CF8DE-62B6-7B39-7F1B-250646E3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AA2CF7B-494A-1DD4-9DA7-178E20955406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914E585-9272-63E7-0A24-456415B45422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8FE855D-AB10-745D-8CC7-937C96CE715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354373-CC8D-7AC3-AAF3-ED526D403E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786D4E0-557B-E1FB-3A02-0B884C2EC2FC}"/>
              </a:ext>
            </a:extLst>
          </p:cNvPr>
          <p:cNvSpPr txBox="1">
            <a:spLocks noChangeAspect="1"/>
          </p:cNvSpPr>
          <p:nvPr/>
        </p:nvSpPr>
        <p:spPr>
          <a:xfrm>
            <a:off x="0" y="1008251"/>
            <a:ext cx="1220400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Brána Golf</a:t>
            </a:r>
            <a:br>
              <a:rPr lang="pl-PL" sz="2800" b="1" u="sng" dirty="0"/>
            </a:b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/>
              <a:t> 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Rozdělení brány na dvě části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VDZ</a:t>
            </a:r>
          </a:p>
          <a:p>
            <a:r>
              <a:rPr lang="cs-CZ" dirty="0"/>
              <a:t> </a:t>
            </a:r>
          </a:p>
        </p:txBody>
      </p:sp>
      <p:pic>
        <p:nvPicPr>
          <p:cNvPr id="2" name="Zástupný obsah 3">
            <a:extLst>
              <a:ext uri="{FF2B5EF4-FFF2-40B4-BE49-F238E27FC236}">
                <a16:creationId xmlns:a16="http://schemas.microsoft.com/office/drawing/2014/main" id="{8254333D-C6F2-4440-615B-205CA0B479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792" y="1662079"/>
            <a:ext cx="6738759" cy="5054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6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E5536-4105-4098-1EAF-3C4E0A756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F528819-537F-EB24-8BEE-E0DF9A80292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FE3D40D-00D8-EFD1-3CF1-2C16A6610513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A39F63B-24FD-2143-D137-2C34631F1DEA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8E556A-865B-F11F-00CE-D475F15DD4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02639A9-C205-071E-FB7B-26B3441B62F9}"/>
              </a:ext>
            </a:extLst>
          </p:cNvPr>
          <p:cNvSpPr txBox="1">
            <a:spLocks noChangeAspect="1"/>
          </p:cNvSpPr>
          <p:nvPr/>
        </p:nvSpPr>
        <p:spPr>
          <a:xfrm>
            <a:off x="0" y="1008251"/>
            <a:ext cx="12204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Uzavírky</a:t>
            </a:r>
            <a:br>
              <a:rPr lang="pl-PL" sz="2800" b="1" u="sng" dirty="0"/>
            </a:br>
            <a:endParaRPr lang="cs-CZ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/>
              <a:t> 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Duben  18 - 19. 04. – So, Ne od půlnoci do půlnoci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155 m2 betonových desek</a:t>
            </a:r>
          </a:p>
          <a:p>
            <a:pPr marL="457200" lvl="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600" dirty="0">
                <a:ea typeface="Tahoma" panose="020B0604030504040204" pitchFamily="34" charset="0"/>
                <a:cs typeface="Tahoma" panose="020B0604030504040204" pitchFamily="34" charset="0"/>
              </a:rPr>
              <a:t>Asfaltování, oprava VDZ, výtluky</a:t>
            </a:r>
          </a:p>
          <a:p>
            <a:r>
              <a:rPr lang="cs-CZ" dirty="0"/>
              <a:t> 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882D9E0-F3EB-B1E9-67AB-357DBBEF5B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780" y="3893834"/>
            <a:ext cx="3196439" cy="23966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4855842-5C87-A931-FB6A-7139F4C602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47" y="3876745"/>
            <a:ext cx="3196439" cy="239663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28E6A3E-F443-1629-F2FB-2F886AD5A1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713" y="3893833"/>
            <a:ext cx="3196440" cy="239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5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A6AA4-61A3-0673-FCF6-9E0AB69EE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5A748F93-E0FB-538B-A8B1-4C8433817B9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47C8898-C6D8-945F-622C-49AE7818CA40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A45024F-C705-C4E6-C544-92B7B6B7379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CB4F9F-C261-562F-8972-704E1CD98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D3BBDDA-5243-EAAA-60A1-53FD2B5A0D3A}"/>
              </a:ext>
            </a:extLst>
          </p:cNvPr>
          <p:cNvSpPr txBox="1">
            <a:spLocks noChangeAspect="1"/>
          </p:cNvSpPr>
          <p:nvPr/>
        </p:nvSpPr>
        <p:spPr>
          <a:xfrm>
            <a:off x="0" y="1008251"/>
            <a:ext cx="1220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Uzavírky</a:t>
            </a:r>
            <a:br>
              <a:rPr lang="pl-PL" sz="2800" b="1" u="sng" dirty="0"/>
            </a:br>
            <a:r>
              <a:rPr lang="cs-CZ" dirty="0"/>
              <a:t>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ea typeface="Tahoma" panose="020B0604030504040204" pitchFamily="34" charset="0"/>
                <a:cs typeface="Tahoma" panose="020B0604030504040204" pitchFamily="34" charset="0"/>
              </a:rPr>
              <a:t>Kropení dráhy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Při výskytu tropických teplot bude RWY pravidelně kropena a chlazena vodou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 – omezení LARS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ea typeface="Tahoma" panose="020B0604030504040204" pitchFamily="34" charset="0"/>
                <a:cs typeface="Tahoma" panose="020B0604030504040204" pitchFamily="34" charset="0"/>
              </a:rPr>
              <a:t>Kontroly provozní plochy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Z důvodu nutnosti provádět důkladné kontroly RWY bude blokován LARS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 – 07:45 - 08:45LT 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 – 14:00 - 14:45LT 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 – 17:00 - 17:45LT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b="1" dirty="0">
                <a:ea typeface="Tahoma" panose="020B0604030504040204" pitchFamily="34" charset="0"/>
                <a:cs typeface="Tahoma" panose="020B0604030504040204" pitchFamily="34" charset="0"/>
              </a:rPr>
              <a:t>Každý čtvrtek</a:t>
            </a:r>
            <a:b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Práce v blízkosti RWY, blokace LARS 7:00-10:00LT, elektro, sečení pásu apod.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53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13. 03. 2026 Úraz handling (02/2026) 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1247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nákladový prostor letadla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Poranění: </a:t>
            </a: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odřený palec levé nohy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Zjištění ze šetření: </a:t>
            </a: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při přesunu palety v letadle se srazil s procházejícím kolegou a nestihl uhnout,  paleta mu najela na botu a došlo k odření palce levé nohy</a:t>
            </a:r>
            <a:endParaRPr lang="cs-CZ" sz="2800" b="1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Kořenová příčina: </a:t>
            </a: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změna postupů ze strany DHL, při manipulaci s paletami  již se nevykládají všechny palety, některé v letadle se pouze přesouvají - vytváření překážek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800" b="1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Opatření: </a:t>
            </a:r>
            <a:r>
              <a:rPr lang="pl-PL" sz="2800" dirty="0">
                <a:ea typeface="Tahoma" panose="020B0604030504040204" pitchFamily="34" charset="0"/>
                <a:cs typeface="Tahoma" panose="020B0604030504040204" pitchFamily="34" charset="0"/>
              </a:rPr>
              <a:t>Připomenutí pravidel pro manipulaci s paletami v letadle a upozornit na změnu, vypracování informační kampaně</a:t>
            </a:r>
            <a:endParaRPr lang="pl-PL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Handling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9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EA463-1436-41F9-E375-A65D2F1E0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4662926-EBC6-17CC-D5E7-CF45202D872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3E8B47-AAC4-7B40-E394-045AAD747DDB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A31DEA-8E8F-FB11-8543-8CC8400D9241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C929D5-DBF8-07EB-C031-17ED98C656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CD3863C-9BC2-2E62-4EB4-FE95DCB311BA}"/>
              </a:ext>
            </a:extLst>
          </p:cNvPr>
          <p:cNvSpPr txBox="1">
            <a:spLocks noChangeAspect="1"/>
          </p:cNvSpPr>
          <p:nvPr/>
        </p:nvSpPr>
        <p:spPr>
          <a:xfrm>
            <a:off x="0" y="981076"/>
            <a:ext cx="1220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Rekonstrukce RWY  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Probíhající přípravné práce ( součinnost s MSK)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F2C161-90BD-0BDE-F69C-AEBE9BE7A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388" y="2858386"/>
            <a:ext cx="5468472" cy="3255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4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EA463-1436-41F9-E375-A65D2F1E0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4662926-EBC6-17CC-D5E7-CF45202D8728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Plánovaná údržba, opravy, uzavírky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23E8B47-AAC4-7B40-E394-045AAD747DDB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8A31DEA-8E8F-FB11-8543-8CC8400D9241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C929D5-DBF8-07EB-C031-17ED98C656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CD3863C-9BC2-2E62-4EB4-FE95DCB311BA}"/>
              </a:ext>
            </a:extLst>
          </p:cNvPr>
          <p:cNvSpPr txBox="1">
            <a:spLocks noChangeAspect="1"/>
          </p:cNvSpPr>
          <p:nvPr/>
        </p:nvSpPr>
        <p:spPr>
          <a:xfrm>
            <a:off x="0" y="981076"/>
            <a:ext cx="1220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Rekonstrukce RWY – Etapizace 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13. 10. 2025 Vydáno stavební povolení pro rekonstrukci RWY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2596D0-BC79-B159-932A-256A568B43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403" y="2464642"/>
            <a:ext cx="7424614" cy="4101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23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1A9E-E165-8372-8842-585B7B9DE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B525EB6-2C23-488E-F1FA-8A01B639288C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Ostatní věci k projednání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FCA6326-0CC0-94DC-F4A0-30CE4825F846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7908605-6134-54D8-8E29-225769D90279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580003-CFDB-2044-3369-400F99586C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B1F483F-2BF5-4431-3055-D8279676EA59}"/>
              </a:ext>
            </a:extLst>
          </p:cNvPr>
          <p:cNvSpPr txBox="1">
            <a:spLocks noChangeAspect="1"/>
          </p:cNvSpPr>
          <p:nvPr/>
        </p:nvSpPr>
        <p:spPr>
          <a:xfrm>
            <a:off x="0" y="997236"/>
            <a:ext cx="12204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pl-PL" sz="2800" b="1" u="sng" dirty="0"/>
              <a:t>Termíny zasedání LRST a AST na r. 2026</a:t>
            </a:r>
            <a:br>
              <a:rPr lang="pl-PL" sz="2800" b="1" u="sng" dirty="0"/>
            </a:br>
            <a:endParaRPr lang="pl-PL" sz="2800" b="1" u="sng" dirty="0"/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Úterý 03. 03.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Úterý 02. 06.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Úterý 01. 09. 2026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Úterý 01. 12. 2026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35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2551112"/>
            <a:ext cx="12188278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cs-CZ" sz="4000" b="1" dirty="0">
                <a:solidFill>
                  <a:srgbClr val="1E5E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6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1412875"/>
            <a:ext cx="12188278" cy="5019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LVB</a:t>
            </a:r>
          </a:p>
          <a:p>
            <a:pPr algn="ctr" defTabSz="0"/>
            <a:r>
              <a:rPr lang="pl-PL" sz="5400" b="1" dirty="0">
                <a:solidFill>
                  <a:srgbClr val="1E5E9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Letištní výbor pro bezpečnost</a:t>
            </a:r>
          </a:p>
          <a:p>
            <a:pPr algn="ctr" defTabSz="0"/>
            <a:endParaRPr lang="pl-PL" sz="5400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ovéPole 8">
            <a:extLst>
              <a:ext uri="{FF2B5EF4-FFF2-40B4-BE49-F238E27FC236}">
                <a16:creationId xmlns:a16="http://schemas.microsoft.com/office/drawing/2014/main" id="{0C74BA65-47D4-488C-BB0E-8E9912ED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24" y="643266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www.osr.cz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FFB932-1911-4E6B-A621-184DC29D4A59}"/>
              </a:ext>
            </a:extLst>
          </p:cNvPr>
          <p:cNvSpPr txBox="1"/>
          <p:nvPr/>
        </p:nvSpPr>
        <p:spPr>
          <a:xfrm>
            <a:off x="8386292" y="6432659"/>
            <a:ext cx="34940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>
              <a:defRPr sz="1200">
                <a:solidFill>
                  <a:srgbClr val="BCBCBE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r>
              <a:rPr lang="cs-CZ" dirty="0"/>
              <a:t>Voráč,  03.  06.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A3BF0-975C-CFF6-721D-2FE2D3A9F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A7C926BD-0B47-3977-8207-3AEC475AF211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Prozatímní průkazy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2AC5F56-5061-6BE8-140F-600CCDE2DF94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E9940EC-A706-75CD-90BF-073009FCD338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5EEF2B-5B05-4670-1AAC-0495A143C7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DB9224-853F-D41A-F0CB-D8840C621842}"/>
              </a:ext>
            </a:extLst>
          </p:cNvPr>
          <p:cNvSpPr txBox="1">
            <a:spLocks noChangeAspect="1"/>
          </p:cNvSpPr>
          <p:nvPr/>
        </p:nvSpPr>
        <p:spPr>
          <a:xfrm>
            <a:off x="20782" y="1441218"/>
            <a:ext cx="12204000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0">
              <a:spcAft>
                <a:spcPts val="1000"/>
              </a:spcAft>
            </a:pPr>
            <a:endParaRPr lang="pl-PL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Důsledná evidence a kontroly ze strany provozovatele letiště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Ověření spolehlivosti pro osoby v režimu návštěvy – omezení maximálního počtu vstupů do CPSRA v průběhu měsíce (předpoklad říjen)</a:t>
            </a: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391BB27-891A-05CA-6552-EDDB06A3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0189" y="3310097"/>
            <a:ext cx="167526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54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142C3-3DB0-9943-616F-859DF8AB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D8665DF2-8F85-22B4-9DE2-E4B77C33BC5C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Modernizace pracoviště SRA2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4F6414-BA4C-DD8E-9842-C98A5CEE3A2C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6DE7DDC-4A8B-8DD8-50B6-7BBAF0FA6716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84230D8-AF58-64FF-5C95-64D932A541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E4B059C-77C0-01C6-6DD0-FAA7C72606F4}"/>
              </a:ext>
            </a:extLst>
          </p:cNvPr>
          <p:cNvSpPr txBox="1">
            <a:spLocks noChangeAspect="1"/>
          </p:cNvSpPr>
          <p:nvPr/>
        </p:nvSpPr>
        <p:spPr>
          <a:xfrm>
            <a:off x="20782" y="1441218"/>
            <a:ext cx="12204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endParaRPr lang="pl-PL" sz="28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Rekonstrukce pracoviště SRA2 dokončena</a:t>
            </a: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916E1DB-118C-588C-A412-902199B253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6795" y="4125565"/>
            <a:ext cx="2395233" cy="1946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16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4B058-CAAB-B4EB-90A4-09C18A33F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023F25D-CBBB-8B21-77B2-D6E49C74EC6F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Demarcated Area (OKA)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AAB604A-4971-46EA-E30E-73A26E292FA6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D5A50E1-A071-F368-B0B7-FEB844F74014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D00464-BF85-B72D-8EDD-6F324F9996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0438FFC-A26B-77E6-EE21-64446C5A7244}"/>
              </a:ext>
            </a:extLst>
          </p:cNvPr>
          <p:cNvSpPr txBox="1">
            <a:spLocks noChangeAspect="1"/>
          </p:cNvSpPr>
          <p:nvPr/>
        </p:nvSpPr>
        <p:spPr>
          <a:xfrm>
            <a:off x="20782" y="1441218"/>
            <a:ext cx="1220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endParaRPr lang="pl-PL" sz="28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0"/>
            <a:endParaRPr lang="pl-PL" sz="1200" b="1" dirty="0">
              <a:solidFill>
                <a:srgbClr val="1E5E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Brána „u </a:t>
            </a:r>
            <a:r>
              <a:rPr lang="pl-PL" sz="2600">
                <a:ea typeface="Tahoma" panose="020B0604030504040204" pitchFamily="34" charset="0"/>
                <a:cs typeface="Tahoma" panose="020B0604030504040204" pitchFamily="34" charset="0"/>
              </a:rPr>
              <a:t>motokár” – provozní řád</a:t>
            </a:r>
            <a:endParaRPr lang="pl-PL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Otevření areálu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Automatické uzavření brány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600" dirty="0">
                <a:ea typeface="Tahoma" panose="020B0604030504040204" pitchFamily="34" charset="0"/>
                <a:cs typeface="Tahoma" panose="020B0604030504040204" pitchFamily="34" charset="0"/>
              </a:rPr>
              <a:t>Přístupová oprávnění budou přidělena zástupcům subjektů</a:t>
            </a: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BD2E754-6332-243B-CECD-89D457B4D9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7831" y="3255938"/>
            <a:ext cx="1465850" cy="1967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7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6C60E-A988-46E9-9711-61F060570D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6A0569BA-45A9-4BED-90AF-EB9E2361AAC8}"/>
              </a:ext>
            </a:extLst>
          </p:cNvPr>
          <p:cNvSpPr txBox="1">
            <a:spLocks/>
          </p:cNvSpPr>
          <p:nvPr/>
        </p:nvSpPr>
        <p:spPr>
          <a:xfrm>
            <a:off x="0" y="2551112"/>
            <a:ext cx="12188278" cy="175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0"/>
            <a:r>
              <a:rPr lang="cs-CZ" sz="4000" b="1" dirty="0">
                <a:solidFill>
                  <a:srgbClr val="1E5E9B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0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24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20. 03. 2026 Únik paliva z letounu </a:t>
            </a:r>
            <a:r>
              <a:rPr lang="cs-CZ" sz="2800" b="1" u="sng" dirty="0" err="1">
                <a:cs typeface="Tahoma" pitchFamily="34" charset="0"/>
              </a:rPr>
              <a:t>Diamond</a:t>
            </a:r>
            <a:r>
              <a:rPr lang="cs-CZ" sz="2800" b="1" u="sng" dirty="0">
                <a:cs typeface="Tahoma" pitchFamily="34" charset="0"/>
              </a:rPr>
              <a:t> (03/2026.)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1248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</a:t>
            </a:r>
            <a:r>
              <a:rPr lang="cs-CZ" sz="2800" dirty="0">
                <a:highlight>
                  <a:srgbClr val="FFFFFF"/>
                </a:highlight>
              </a:rPr>
              <a:t>APN C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Únik paliva z letounu </a:t>
            </a:r>
            <a:r>
              <a:rPr lang="cs-CZ" sz="2800" dirty="0" err="1">
                <a:highlight>
                  <a:srgbClr val="FFFFFF"/>
                </a:highlight>
              </a:rPr>
              <a:t>Diamond</a:t>
            </a:r>
            <a:r>
              <a:rPr lang="cs-CZ" sz="2800" dirty="0">
                <a:highlight>
                  <a:srgbClr val="FFFFFF"/>
                </a:highlight>
              </a:rPr>
              <a:t>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</a:rPr>
              <a:t>Jednalo se o malý únik paliva z odvětrávacího ventilu</a:t>
            </a:r>
            <a:br>
              <a:rPr lang="cs-CZ" sz="2800" dirty="0">
                <a:highlight>
                  <a:srgbClr val="FFFFFF"/>
                </a:highlight>
              </a:rPr>
            </a:br>
            <a:r>
              <a:rPr lang="cs-CZ" sz="2800" dirty="0">
                <a:highlight>
                  <a:srgbClr val="FFFFFF"/>
                </a:highlight>
              </a:rPr>
              <a:t>na křídle letadla cca 2dc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Proveden zásah HZS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ighlight>
                  <a:srgbClr val="FFFFFF"/>
                </a:highlight>
                <a:ea typeface="Tahoma" panose="020B0604030504040204" pitchFamily="34" charset="0"/>
                <a:cs typeface="Tahoma" panose="020B0604030504040204" pitchFamily="34" charset="0"/>
              </a:rPr>
              <a:t>ŽP nebylo zasaženo</a:t>
            </a: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HZS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52181AB-C12D-4D22-BA39-699E0EAF78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683" y="2095171"/>
            <a:ext cx="3048390" cy="4592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7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67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03. 04. 2026 FOD - Stupačka (02/2026)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1249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RWY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VPL obdržel informaci ohledně ztracené /</a:t>
            </a:r>
            <a:br>
              <a:rPr lang="cs-CZ" sz="2800" dirty="0"/>
            </a:br>
            <a:r>
              <a:rPr lang="cs-CZ" sz="2800" dirty="0"/>
              <a:t>ulomené stupačky z letadla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VPL provedl kontrolu RWY – nalezena stupačka </a:t>
            </a:r>
            <a:br>
              <a:rPr lang="cs-CZ" sz="2800" dirty="0"/>
            </a:br>
            <a:r>
              <a:rPr lang="cs-CZ" sz="2800" dirty="0"/>
              <a:t>mezi TWY B a TWY C 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Stupačka se ulomila a upadla silným nárazem při přistání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RWY bez poškození	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VPL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5E6DCC-58E2-4973-A285-1F723AE575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056" y="1599605"/>
            <a:ext cx="4982787" cy="187568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0279837-5FA1-4F75-86D4-8FACB5B413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3811" y="3749706"/>
            <a:ext cx="2074223" cy="2566942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B6E3116D-4F4F-1ACD-3371-F77EB9BE4FAD}"/>
              </a:ext>
            </a:extLst>
          </p:cNvPr>
          <p:cNvSpPr/>
          <p:nvPr/>
        </p:nvSpPr>
        <p:spPr>
          <a:xfrm>
            <a:off x="7803573" y="2660073"/>
            <a:ext cx="831272" cy="13508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3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523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10. 04. 2026 </a:t>
            </a:r>
            <a:r>
              <a:rPr lang="cs-CZ" sz="2800" b="1" u="sng" dirty="0" err="1">
                <a:cs typeface="Tahoma" pitchFamily="34" charset="0"/>
              </a:rPr>
              <a:t>BirdStrike</a:t>
            </a:r>
            <a:r>
              <a:rPr lang="cs-CZ" sz="2800" b="1" u="sng" dirty="0">
                <a:cs typeface="Tahoma" pitchFamily="34" charset="0"/>
              </a:rPr>
              <a:t> (01/2026) --- Nepotvrzený ---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1250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APN C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Po přistání letounu A300 si všiml </a:t>
            </a:r>
            <a:br>
              <a:rPr lang="cs-CZ" sz="2800" dirty="0"/>
            </a:br>
            <a:r>
              <a:rPr lang="cs-CZ" sz="2800" dirty="0" err="1"/>
              <a:t>marshaller</a:t>
            </a:r>
            <a:r>
              <a:rPr lang="cs-CZ" sz="2800" dirty="0"/>
              <a:t> stopy po </a:t>
            </a:r>
            <a:r>
              <a:rPr lang="cs-CZ" sz="2800" dirty="0" err="1"/>
              <a:t>BirdStriku</a:t>
            </a:r>
            <a:r>
              <a:rPr lang="cs-CZ" sz="2800" dirty="0"/>
              <a:t> na hraně křídla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Posádka neměla informaci, zda došlo k BS při </a:t>
            </a:r>
            <a:br>
              <a:rPr lang="cs-CZ" sz="2800" dirty="0"/>
            </a:br>
            <a:r>
              <a:rPr lang="cs-CZ" sz="2800" dirty="0"/>
              <a:t>přistání na LKMT nebo při vzletu z Lipska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Ptáčník při přistání nic létat nezahlédl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Bez poškození letadla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BiOL, Handling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5466FA9-D7E8-4541-BA3F-49597D373E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019" y="2142761"/>
            <a:ext cx="4819218" cy="28340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2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4BC2-59CC-558D-C4E7-5BA61025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7BDE0E4-A2FB-2A67-3ACE-DE71B75A2000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Provozní události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7C325A-74AE-B680-7967-359C414F63B5}"/>
              </a:ext>
            </a:extLst>
          </p:cNvPr>
          <p:cNvSpPr/>
          <p:nvPr/>
        </p:nvSpPr>
        <p:spPr>
          <a:xfrm>
            <a:off x="0" y="981076"/>
            <a:ext cx="12192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EFEA42-F2E0-BDB6-9829-B2748CBB6377}"/>
              </a:ext>
            </a:extLst>
          </p:cNvPr>
          <p:cNvSpPr/>
          <p:nvPr/>
        </p:nvSpPr>
        <p:spPr>
          <a:xfrm>
            <a:off x="0" y="1125539"/>
            <a:ext cx="12192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10FA8-8D28-4FD6-A3F3-5B15E6A2B0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336" y="72349"/>
            <a:ext cx="2054942" cy="76335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6BFB42E-C470-00D5-6624-754B40E875D5}"/>
              </a:ext>
            </a:extLst>
          </p:cNvPr>
          <p:cNvSpPr txBox="1">
            <a:spLocks noChangeAspect="1"/>
          </p:cNvSpPr>
          <p:nvPr/>
        </p:nvSpPr>
        <p:spPr>
          <a:xfrm>
            <a:off x="-15722" y="990306"/>
            <a:ext cx="12204000" cy="480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0113">
              <a:spcAft>
                <a:spcPts val="500"/>
              </a:spcAft>
            </a:pPr>
            <a:r>
              <a:rPr lang="cs-CZ" sz="2800" b="1" u="sng" dirty="0">
                <a:cs typeface="Tahoma" pitchFamily="34" charset="0"/>
              </a:rPr>
              <a:t>11. 04. 2026 Opuštěné zavazadlo (01/2026)</a:t>
            </a:r>
            <a:endParaRPr lang="pl-PL" sz="2800" b="1" u="sng" dirty="0">
              <a:cs typeface="Tahoma" pitchFamily="34" charset="0"/>
            </a:endParaRP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ea typeface="Tahoma" panose="020B0604030504040204" pitchFamily="34" charset="0"/>
                <a:cs typeface="Tahoma" panose="020B0604030504040204" pitchFamily="34" charset="0"/>
              </a:rPr>
              <a:t>ID 1252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Místo: Příletová hala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Hlídkou PČR nalezen batoh černé barvy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Na místě PČR, </a:t>
            </a:r>
            <a:r>
              <a:rPr lang="cs-CZ" sz="2800" dirty="0" err="1"/>
              <a:t>Info</a:t>
            </a:r>
            <a:r>
              <a:rPr lang="cs-CZ" sz="2800" dirty="0"/>
              <a:t> dle matice vyrozumění, kontrola kamerových záznamů, uzavření příletu pro RTG batohu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Na místo se dostavila matka majitelky</a:t>
            </a:r>
          </a:p>
          <a:p>
            <a:pPr marL="457200" indent="-457200" defTabSz="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Opatření ukončeno</a:t>
            </a:r>
            <a:endParaRPr lang="pl-PL" sz="2800" dirty="0">
              <a:highlight>
                <a:srgbClr val="FFFFFF"/>
              </a:highlight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0">
              <a:spcAft>
                <a:spcPts val="1000"/>
              </a:spcAft>
            </a:pP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B639DF-3B9B-5FD7-0E9A-C212C7051A37}"/>
              </a:ext>
            </a:extLst>
          </p:cNvPr>
          <p:cNvSpPr txBox="1"/>
          <p:nvPr/>
        </p:nvSpPr>
        <p:spPr>
          <a:xfrm>
            <a:off x="0" y="6334384"/>
            <a:ext cx="12173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Vyřešeno ÚBL, PČR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1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2"/>
    </mc:Choice>
    <mc:Fallback xmlns="">
      <p:transition spd="slow" advTm="117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6D8644C9B91B49832A72FCB4405064" ma:contentTypeVersion="0" ma:contentTypeDescription="Vytvoří nový dokument" ma:contentTypeScope="" ma:versionID="d54f3275d2bb52365cc481092a8156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1CF7BD-548D-412B-B6BF-BFC92DEB7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AC2446-0A0D-4A30-9556-3C4332E87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B4C5B-78D1-4050-BA1A-FAC4653A7189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14354</TotalTime>
  <Words>2933</Words>
  <Application>Microsoft Office PowerPoint</Application>
  <PresentationFormat>Širokoúhlá obrazovka</PresentationFormat>
  <Paragraphs>473</Paragraphs>
  <Slides>58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2023_12_05 LRST</dc:title>
  <dc:creator>Pustějovská Kateřina</dc:creator>
  <cp:lastModifiedBy>Kateřina Kopecká</cp:lastModifiedBy>
  <cp:revision>957</cp:revision>
  <cp:lastPrinted>2021-08-17T10:50:42Z</cp:lastPrinted>
  <dcterms:created xsi:type="dcterms:W3CDTF">2021-07-13T09:26:48Z</dcterms:created>
  <dcterms:modified xsi:type="dcterms:W3CDTF">2026-06-02T11:39:35Z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0x010100856D8644C9B91B49832A72FCB4405064</vt:lpwstr>
  </property>
</Properties>
</file>